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7" r:id="rId5"/>
    <p:sldId id="272" r:id="rId6"/>
    <p:sldId id="265" r:id="rId7"/>
    <p:sldId id="273" r:id="rId8"/>
    <p:sldId id="275" r:id="rId9"/>
    <p:sldId id="278" r:id="rId10"/>
    <p:sldId id="279" r:id="rId11"/>
    <p:sldId id="282" r:id="rId12"/>
    <p:sldId id="258" r:id="rId13"/>
    <p:sldId id="267" r:id="rId14"/>
    <p:sldId id="264" r:id="rId15"/>
    <p:sldId id="269" r:id="rId16"/>
    <p:sldId id="281" r:id="rId17"/>
    <p:sldId id="276" r:id="rId18"/>
    <p:sldId id="262" r:id="rId19"/>
    <p:sldId id="280" r:id="rId20"/>
    <p:sldId id="271" r:id="rId21"/>
    <p:sldId id="283" r:id="rId22"/>
    <p:sldId id="284" r:id="rId23"/>
    <p:sldId id="285" r:id="rId24"/>
    <p:sldId id="286" r:id="rId25"/>
    <p:sldId id="287" r:id="rId26"/>
    <p:sldId id="277" r:id="rId27"/>
    <p:sldId id="288" r:id="rId28"/>
  </p:sldIdLst>
  <p:sldSz cx="12188825" cy="6858000"/>
  <p:notesSz cx="6858000" cy="9144000"/>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5D7"/>
    <a:srgbClr val="E4E6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280" autoAdjust="0"/>
  </p:normalViewPr>
  <p:slideViewPr>
    <p:cSldViewPr>
      <p:cViewPr varScale="1">
        <p:scale>
          <a:sx n="96" d="100"/>
          <a:sy n="96" d="100"/>
        </p:scale>
        <p:origin x="86" y="115"/>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Data — symbol zastępcz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2016-08-02</a:t>
            </a:r>
            <a:endParaRPr/>
          </a:p>
        </p:txBody>
      </p:sp>
      <p:sp>
        <p:nvSpPr>
          <p:cNvPr id="4" name="Stopka — symbol zastępczy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5" name="Numer slajdu — symbol zastępczy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Data — symbol zastępczy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2016-08-02</a:t>
            </a:r>
            <a:endParaRPr/>
          </a:p>
        </p:txBody>
      </p:sp>
      <p:sp>
        <p:nvSpPr>
          <p:cNvPr id="4" name="Obraz slajdu — symbol zastępczy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Notatki — symbol zastępcz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Kliknij, aby edytować style wzorca tekstu</a:t>
            </a:r>
          </a:p>
          <a:p>
            <a:pPr lvl="1" rtl="0"/>
            <a:r>
              <a:t>Drugi poziom</a:t>
            </a:r>
          </a:p>
          <a:p>
            <a:pPr lvl="2" rtl="0"/>
            <a:r>
              <a:t>Trzeci poziom</a:t>
            </a:r>
          </a:p>
          <a:p>
            <a:pPr lvl="3" rtl="0"/>
            <a:r>
              <a:t>Czwarty poziom</a:t>
            </a:r>
          </a:p>
          <a:p>
            <a:pPr lvl="4" rtl="0"/>
            <a:r>
              <a:t>Piąty poziom</a:t>
            </a:r>
          </a:p>
        </p:txBody>
      </p:sp>
      <p:sp>
        <p:nvSpPr>
          <p:cNvPr id="6" name="Stopka — symbol zastępcz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7" name="Numer slajdu — symbol zastępcz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en-US" dirty="0"/>
          </a:p>
        </p:txBody>
      </p:sp>
      <p:sp>
        <p:nvSpPr>
          <p:cNvPr id="4" name="Numer slajdu — symbol zastępczy 3"/>
          <p:cNvSpPr>
            <a:spLocks noGrp="1"/>
          </p:cNvSpPr>
          <p:nvPr>
            <p:ph type="sldNum" sz="quarter" idx="10"/>
          </p:nvPr>
        </p:nvSpPr>
        <p:spPr/>
        <p:txBody>
          <a:bodyPr rtlCol="0"/>
          <a:lstStyle/>
          <a:p>
            <a:pPr rtl="0"/>
            <a:fld id="{2E61351F-DBB1-4664-ADA9-83BC7CB8848D}" type="slidenum">
              <a:rPr lang="en-US" smtClean="0"/>
              <a:t>10</a:t>
            </a:fld>
            <a:endParaRPr lang="en-US"/>
          </a:p>
        </p:txBody>
      </p:sp>
    </p:spTree>
    <p:extLst>
      <p:ext uri="{BB962C8B-B14F-4D97-AF65-F5344CB8AC3E}">
        <p14:creationId xmlns:p14="http://schemas.microsoft.com/office/powerpoint/2010/main" val="2255883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a:xfrm>
            <a:off x="382588" y="685800"/>
            <a:ext cx="6092825" cy="3429000"/>
          </a:xfrm>
        </p:spPr>
      </p:sp>
      <p:sp>
        <p:nvSpPr>
          <p:cNvPr id="3" name="Notatki — symbol zastępczy 2"/>
          <p:cNvSpPr>
            <a:spLocks noGrp="1"/>
          </p:cNvSpPr>
          <p:nvPr>
            <p:ph type="body" idx="1"/>
          </p:nvPr>
        </p:nvSpPr>
        <p:spPr/>
        <p:txBody>
          <a:bodyPr rtlCol="0"/>
          <a:lstStyle/>
          <a:p>
            <a:pPr rtl="0"/>
            <a:endParaRPr lang="en-US" dirty="0"/>
          </a:p>
        </p:txBody>
      </p:sp>
      <p:sp>
        <p:nvSpPr>
          <p:cNvPr id="4" name="Numer slajdu — symbol zastępczy 3"/>
          <p:cNvSpPr>
            <a:spLocks noGrp="1"/>
          </p:cNvSpPr>
          <p:nvPr>
            <p:ph type="sldNum" sz="quarter" idx="10"/>
          </p:nvPr>
        </p:nvSpPr>
        <p:spPr/>
        <p:txBody>
          <a:bodyPr rtlCol="0"/>
          <a:lstStyle/>
          <a:p>
            <a:pPr rtl="0"/>
            <a:fld id="{A0D00EA6-0821-4AC5-933C-321AA6545349}" type="slidenum">
              <a:rPr lang="en-US" smtClean="0"/>
              <a:t>15</a:t>
            </a:fld>
            <a:endParaRPr lang="en-US" dirty="0"/>
          </a:p>
        </p:txBody>
      </p:sp>
    </p:spTree>
    <p:extLst>
      <p:ext uri="{BB962C8B-B14F-4D97-AF65-F5344CB8AC3E}">
        <p14:creationId xmlns:p14="http://schemas.microsoft.com/office/powerpoint/2010/main" val="4010772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293814" y="990600"/>
            <a:ext cx="8458200" cy="3200400"/>
          </a:xfrm>
        </p:spPr>
        <p:txBody>
          <a:bodyPr rtlCol="0">
            <a:normAutofit/>
          </a:bodyPr>
          <a:lstStyle>
            <a:lvl1pPr algn="l" rtl="0">
              <a:defRPr sz="6000"/>
            </a:lvl1pPr>
          </a:lstStyle>
          <a:p>
            <a:pPr rtl="0"/>
            <a:r>
              <a:rPr lang="pl-PL"/>
              <a:t>Kliknij, aby edytować styl</a:t>
            </a:r>
            <a:endParaRPr/>
          </a:p>
        </p:txBody>
      </p:sp>
      <p:sp>
        <p:nvSpPr>
          <p:cNvPr id="3" name="Podtytuł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pl-PL"/>
              <a:t>Kliknij, aby edytować styl wzorca podtytułu</a:t>
            </a:r>
            <a:endParaRPr/>
          </a:p>
        </p:txBody>
      </p:sp>
      <p:sp>
        <p:nvSpPr>
          <p:cNvPr id="4" name="Data — symbol zastępczy 3"/>
          <p:cNvSpPr>
            <a:spLocks noGrp="1"/>
          </p:cNvSpPr>
          <p:nvPr>
            <p:ph type="dt" sz="half" idx="10"/>
          </p:nvPr>
        </p:nvSpPr>
        <p:spPr/>
        <p:txBody>
          <a:bodyPr rtlCol="0"/>
          <a:lstStyle>
            <a:lvl1pPr algn="l" rtl="0">
              <a:defRPr sz="1100"/>
            </a:lvl1pPr>
          </a:lstStyle>
          <a:p>
            <a:pPr rtl="0"/>
            <a:r>
              <a:rPr lang="en-US"/>
              <a:t>2016-08-02</a:t>
            </a:r>
            <a:endParaRPr lang="en-US" dirty="0"/>
          </a:p>
        </p:txBody>
      </p:sp>
      <p:sp>
        <p:nvSpPr>
          <p:cNvPr id="5" name="Stopka — symbol zastępczy 4"/>
          <p:cNvSpPr>
            <a:spLocks noGrp="1"/>
          </p:cNvSpPr>
          <p:nvPr>
            <p:ph type="ftr" sz="quarter" idx="11"/>
          </p:nvPr>
        </p:nvSpPr>
        <p:spPr/>
        <p:txBody>
          <a:bodyPr rtlCol="0"/>
          <a:lstStyle>
            <a:lvl1pPr algn="l" rtl="0">
              <a:defRPr sz="1100"/>
            </a:lvl1pPr>
          </a:lstStyle>
          <a:p>
            <a:pPr rtl="0"/>
            <a:endParaRPr lang="en-US"/>
          </a:p>
        </p:txBody>
      </p:sp>
      <p:sp>
        <p:nvSpPr>
          <p:cNvPr id="6" name="Numer slajdu — symbol zastępczy 5"/>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a:p>
        </p:txBody>
      </p:sp>
      <p:sp>
        <p:nvSpPr>
          <p:cNvPr id="3" name="Tekst pionowy — symbol zastępczy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a:p>
        </p:txBody>
      </p:sp>
      <p:sp>
        <p:nvSpPr>
          <p:cNvPr id="4" name="Data — symbol zastępczy 3"/>
          <p:cNvSpPr>
            <a:spLocks noGrp="1"/>
          </p:cNvSpPr>
          <p:nvPr>
            <p:ph type="dt" sz="half" idx="10"/>
          </p:nvPr>
        </p:nvSpPr>
        <p:spPr/>
        <p:txBody>
          <a:bodyPr rtlCol="0"/>
          <a:lstStyle>
            <a:lvl1pPr algn="l" rtl="0">
              <a:defRPr sz="1100"/>
            </a:lvl1pPr>
          </a:lstStyle>
          <a:p>
            <a:pPr rtl="0"/>
            <a:r>
              <a:rPr lang="en-US"/>
              <a:t>2016-08-02</a:t>
            </a:r>
          </a:p>
        </p:txBody>
      </p:sp>
      <p:sp>
        <p:nvSpPr>
          <p:cNvPr id="5" name="Stopka — symbol zastępczy 4"/>
          <p:cNvSpPr>
            <a:spLocks noGrp="1"/>
          </p:cNvSpPr>
          <p:nvPr>
            <p:ph type="ftr" sz="quarter" idx="11"/>
          </p:nvPr>
        </p:nvSpPr>
        <p:spPr/>
        <p:txBody>
          <a:bodyPr rtlCol="0"/>
          <a:lstStyle>
            <a:lvl1pPr algn="l" rtl="0">
              <a:defRPr sz="1100"/>
            </a:lvl1pPr>
          </a:lstStyle>
          <a:p>
            <a:pPr rtl="0"/>
            <a:endParaRPr lang="en-US"/>
          </a:p>
        </p:txBody>
      </p:sp>
      <p:sp>
        <p:nvSpPr>
          <p:cNvPr id="6" name="Numer slajdu — symbol zastępczy 5"/>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9752014" y="381000"/>
            <a:ext cx="1904998" cy="5791200"/>
          </a:xfrm>
        </p:spPr>
        <p:txBody>
          <a:bodyPr vert="eaVert" rtlCol="0"/>
          <a:lstStyle/>
          <a:p>
            <a:pPr rtl="0"/>
            <a:r>
              <a:rPr lang="pl-PL"/>
              <a:t>Kliknij, aby edytować styl</a:t>
            </a:r>
            <a:endParaRPr/>
          </a:p>
        </p:txBody>
      </p:sp>
      <p:sp>
        <p:nvSpPr>
          <p:cNvPr id="3" name="Tekst pionowy — symbol zastępczy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a:p>
        </p:txBody>
      </p:sp>
      <p:sp>
        <p:nvSpPr>
          <p:cNvPr id="4" name="Data — symbol zastępczy 3"/>
          <p:cNvSpPr>
            <a:spLocks noGrp="1"/>
          </p:cNvSpPr>
          <p:nvPr>
            <p:ph type="dt" sz="half" idx="10"/>
          </p:nvPr>
        </p:nvSpPr>
        <p:spPr/>
        <p:txBody>
          <a:bodyPr rtlCol="0"/>
          <a:lstStyle>
            <a:lvl1pPr algn="l" rtl="0">
              <a:defRPr sz="1100"/>
            </a:lvl1pPr>
          </a:lstStyle>
          <a:p>
            <a:pPr rtl="0"/>
            <a:r>
              <a:rPr lang="en-US"/>
              <a:t>2016-08-02</a:t>
            </a:r>
          </a:p>
        </p:txBody>
      </p:sp>
      <p:sp>
        <p:nvSpPr>
          <p:cNvPr id="5" name="Stopka — symbol zastępczy 4"/>
          <p:cNvSpPr>
            <a:spLocks noGrp="1"/>
          </p:cNvSpPr>
          <p:nvPr>
            <p:ph type="ftr" sz="quarter" idx="11"/>
          </p:nvPr>
        </p:nvSpPr>
        <p:spPr/>
        <p:txBody>
          <a:bodyPr rtlCol="0"/>
          <a:lstStyle>
            <a:lvl1pPr algn="l" rtl="0">
              <a:defRPr sz="1100"/>
            </a:lvl1pPr>
          </a:lstStyle>
          <a:p>
            <a:pPr rtl="0"/>
            <a:endParaRPr lang="en-US"/>
          </a:p>
        </p:txBody>
      </p:sp>
      <p:sp>
        <p:nvSpPr>
          <p:cNvPr id="6" name="Numer slajdu — symbol zastępczy 5"/>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a:p>
        </p:txBody>
      </p:sp>
      <p:sp>
        <p:nvSpPr>
          <p:cNvPr id="3" name="Zawartość — symbol zastępczy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a:p>
        </p:txBody>
      </p:sp>
      <p:sp>
        <p:nvSpPr>
          <p:cNvPr id="4" name="Data — symbol zastępczy 3"/>
          <p:cNvSpPr>
            <a:spLocks noGrp="1"/>
          </p:cNvSpPr>
          <p:nvPr>
            <p:ph type="dt" sz="half" idx="10"/>
          </p:nvPr>
        </p:nvSpPr>
        <p:spPr/>
        <p:txBody>
          <a:bodyPr rtlCol="0"/>
          <a:lstStyle>
            <a:lvl1pPr algn="l" rtl="0">
              <a:defRPr sz="1100"/>
            </a:lvl1pPr>
          </a:lstStyle>
          <a:p>
            <a:pPr rtl="0"/>
            <a:r>
              <a:rPr lang="en-US"/>
              <a:t>2016-08-02</a:t>
            </a:r>
            <a:endParaRPr lang="en-US" dirty="0"/>
          </a:p>
        </p:txBody>
      </p:sp>
      <p:sp>
        <p:nvSpPr>
          <p:cNvPr id="5" name="Stopka — symbol zastępczy 4"/>
          <p:cNvSpPr>
            <a:spLocks noGrp="1"/>
          </p:cNvSpPr>
          <p:nvPr>
            <p:ph type="ftr" sz="quarter" idx="11"/>
          </p:nvPr>
        </p:nvSpPr>
        <p:spPr/>
        <p:txBody>
          <a:bodyPr rtlCol="0"/>
          <a:lstStyle>
            <a:lvl1pPr algn="l" rtl="0">
              <a:defRPr sz="1100"/>
            </a:lvl1pPr>
          </a:lstStyle>
          <a:p>
            <a:pPr rtl="0"/>
            <a:endParaRPr lang="en-US"/>
          </a:p>
        </p:txBody>
      </p:sp>
      <p:sp>
        <p:nvSpPr>
          <p:cNvPr id="6" name="Numer slajdu — symbol zastępczy 5"/>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293813" y="2057400"/>
            <a:ext cx="8458201" cy="2666999"/>
          </a:xfrm>
        </p:spPr>
        <p:txBody>
          <a:bodyPr rtlCol="0" anchor="b">
            <a:normAutofit/>
          </a:bodyPr>
          <a:lstStyle>
            <a:lvl1pPr algn="l" rtl="0">
              <a:defRPr sz="4800" b="0" i="0" cap="none" baseline="0"/>
            </a:lvl1pPr>
          </a:lstStyle>
          <a:p>
            <a:pPr rtl="0"/>
            <a:r>
              <a:rPr lang="pl-PL"/>
              <a:t>Kliknij, aby edytować styl</a:t>
            </a:r>
            <a:endParaRPr/>
          </a:p>
        </p:txBody>
      </p:sp>
      <p:sp>
        <p:nvSpPr>
          <p:cNvPr id="3" name="Tekst — symbol zastępczy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pl-PL"/>
              <a:t>Kliknij, aby edytować style wzorca tekstu</a:t>
            </a:r>
          </a:p>
        </p:txBody>
      </p:sp>
      <p:sp>
        <p:nvSpPr>
          <p:cNvPr id="4" name="Data — symbol zastępczy 3"/>
          <p:cNvSpPr>
            <a:spLocks noGrp="1"/>
          </p:cNvSpPr>
          <p:nvPr>
            <p:ph type="dt" sz="half" idx="10"/>
          </p:nvPr>
        </p:nvSpPr>
        <p:spPr/>
        <p:txBody>
          <a:bodyPr rtlCol="0"/>
          <a:lstStyle>
            <a:lvl1pPr algn="l" rtl="0">
              <a:defRPr sz="1100"/>
            </a:lvl1pPr>
          </a:lstStyle>
          <a:p>
            <a:pPr rtl="0"/>
            <a:r>
              <a:rPr lang="en-US"/>
              <a:t>2016-08-02</a:t>
            </a:r>
          </a:p>
        </p:txBody>
      </p:sp>
      <p:sp>
        <p:nvSpPr>
          <p:cNvPr id="5" name="Stopka — symbol zastępczy 4"/>
          <p:cNvSpPr>
            <a:spLocks noGrp="1"/>
          </p:cNvSpPr>
          <p:nvPr>
            <p:ph type="ftr" sz="quarter" idx="11"/>
          </p:nvPr>
        </p:nvSpPr>
        <p:spPr/>
        <p:txBody>
          <a:bodyPr rtlCol="0"/>
          <a:lstStyle>
            <a:lvl1pPr algn="l" rtl="0">
              <a:defRPr sz="1100"/>
            </a:lvl1pPr>
          </a:lstStyle>
          <a:p>
            <a:pPr rtl="0"/>
            <a:endParaRPr lang="en-US"/>
          </a:p>
        </p:txBody>
      </p:sp>
      <p:sp>
        <p:nvSpPr>
          <p:cNvPr id="6" name="Numer slajdu — symbol zastępczy 5"/>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a:p>
        </p:txBody>
      </p:sp>
      <p:sp>
        <p:nvSpPr>
          <p:cNvPr id="3" name="Zawartość — symbol zastępczy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a:p>
        </p:txBody>
      </p:sp>
      <p:sp>
        <p:nvSpPr>
          <p:cNvPr id="4" name="Zawartość — symbol zastępczy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a:p>
        </p:txBody>
      </p:sp>
      <p:sp>
        <p:nvSpPr>
          <p:cNvPr id="5" name="Data — symbol zastępczy 4"/>
          <p:cNvSpPr>
            <a:spLocks noGrp="1"/>
          </p:cNvSpPr>
          <p:nvPr>
            <p:ph type="dt" sz="half" idx="10"/>
          </p:nvPr>
        </p:nvSpPr>
        <p:spPr/>
        <p:txBody>
          <a:bodyPr rtlCol="0"/>
          <a:lstStyle>
            <a:lvl1pPr algn="l" rtl="0">
              <a:defRPr sz="1100"/>
            </a:lvl1pPr>
          </a:lstStyle>
          <a:p>
            <a:pPr rtl="0"/>
            <a:r>
              <a:rPr lang="en-US"/>
              <a:t>2016-08-02</a:t>
            </a:r>
            <a:endParaRPr lang="en-US" dirty="0"/>
          </a:p>
        </p:txBody>
      </p:sp>
      <p:sp>
        <p:nvSpPr>
          <p:cNvPr id="6" name="Stopka — symbol zastępczy 5"/>
          <p:cNvSpPr>
            <a:spLocks noGrp="1"/>
          </p:cNvSpPr>
          <p:nvPr>
            <p:ph type="ftr" sz="quarter" idx="11"/>
          </p:nvPr>
        </p:nvSpPr>
        <p:spPr/>
        <p:txBody>
          <a:bodyPr rtlCol="0"/>
          <a:lstStyle>
            <a:lvl1pPr algn="l" rtl="0">
              <a:defRPr sz="1100"/>
            </a:lvl1pPr>
          </a:lstStyle>
          <a:p>
            <a:pPr rtl="0"/>
            <a:endParaRPr lang="en-US"/>
          </a:p>
        </p:txBody>
      </p:sp>
      <p:sp>
        <p:nvSpPr>
          <p:cNvPr id="7" name="Numer slajdu — symbol zastępczy 6"/>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lvl1pPr algn="l" rtl="0">
              <a:defRPr/>
            </a:lvl1pPr>
          </a:lstStyle>
          <a:p>
            <a:pPr rtl="0"/>
            <a:r>
              <a:rPr lang="pl-PL"/>
              <a:t>Kliknij, aby edytować styl</a:t>
            </a:r>
            <a:endParaRPr/>
          </a:p>
        </p:txBody>
      </p:sp>
      <p:sp>
        <p:nvSpPr>
          <p:cNvPr id="3" name="Tekst — symbol zastępczy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pl-PL"/>
              <a:t>Kliknij, aby edytować style wzorca tekstu</a:t>
            </a:r>
          </a:p>
        </p:txBody>
      </p:sp>
      <p:sp>
        <p:nvSpPr>
          <p:cNvPr id="4" name="Zawartość — symbol zastępczy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a:p>
        </p:txBody>
      </p:sp>
      <p:sp>
        <p:nvSpPr>
          <p:cNvPr id="5" name="Tekst — symbol zastępczy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pl-PL"/>
              <a:t>Kliknij, aby edytować style wzorca tekstu</a:t>
            </a:r>
          </a:p>
        </p:txBody>
      </p:sp>
      <p:sp>
        <p:nvSpPr>
          <p:cNvPr id="6" name="Zawartość — symbol zastępczy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a:p>
        </p:txBody>
      </p:sp>
      <p:sp>
        <p:nvSpPr>
          <p:cNvPr id="7" name="Data — symbol zastępczy 6"/>
          <p:cNvSpPr>
            <a:spLocks noGrp="1"/>
          </p:cNvSpPr>
          <p:nvPr>
            <p:ph type="dt" sz="half" idx="10"/>
          </p:nvPr>
        </p:nvSpPr>
        <p:spPr/>
        <p:txBody>
          <a:bodyPr rtlCol="0"/>
          <a:lstStyle>
            <a:lvl1pPr algn="l" rtl="0">
              <a:defRPr sz="1100"/>
            </a:lvl1pPr>
          </a:lstStyle>
          <a:p>
            <a:pPr rtl="0"/>
            <a:r>
              <a:rPr lang="en-US"/>
              <a:t>2016-08-02</a:t>
            </a:r>
            <a:endParaRPr lang="en-US" dirty="0"/>
          </a:p>
        </p:txBody>
      </p:sp>
      <p:sp>
        <p:nvSpPr>
          <p:cNvPr id="8" name="Stopka — symbol zastępczy 7"/>
          <p:cNvSpPr>
            <a:spLocks noGrp="1"/>
          </p:cNvSpPr>
          <p:nvPr>
            <p:ph type="ftr" sz="quarter" idx="11"/>
          </p:nvPr>
        </p:nvSpPr>
        <p:spPr/>
        <p:txBody>
          <a:bodyPr rtlCol="0"/>
          <a:lstStyle>
            <a:lvl1pPr algn="l" rtl="0">
              <a:defRPr sz="1100"/>
            </a:lvl1pPr>
          </a:lstStyle>
          <a:p>
            <a:pPr rtl="0"/>
            <a:endParaRPr lang="en-US"/>
          </a:p>
        </p:txBody>
      </p:sp>
      <p:sp>
        <p:nvSpPr>
          <p:cNvPr id="9" name="Numer slajdu — symbol zastępczy 8"/>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a:p>
        </p:txBody>
      </p:sp>
      <p:sp>
        <p:nvSpPr>
          <p:cNvPr id="3" name="Data — symbol zastępczy 2"/>
          <p:cNvSpPr>
            <a:spLocks noGrp="1"/>
          </p:cNvSpPr>
          <p:nvPr>
            <p:ph type="dt" sz="half" idx="10"/>
          </p:nvPr>
        </p:nvSpPr>
        <p:spPr/>
        <p:txBody>
          <a:bodyPr rtlCol="0"/>
          <a:lstStyle>
            <a:lvl1pPr algn="l" rtl="0">
              <a:defRPr sz="1100"/>
            </a:lvl1pPr>
          </a:lstStyle>
          <a:p>
            <a:pPr rtl="0"/>
            <a:r>
              <a:rPr lang="en-US"/>
              <a:t>2016-08-02</a:t>
            </a:r>
            <a:endParaRPr lang="en-US" dirty="0"/>
          </a:p>
        </p:txBody>
      </p:sp>
      <p:sp>
        <p:nvSpPr>
          <p:cNvPr id="4" name="Stopka — symbol zastępczy 3"/>
          <p:cNvSpPr>
            <a:spLocks noGrp="1"/>
          </p:cNvSpPr>
          <p:nvPr>
            <p:ph type="ftr" sz="quarter" idx="11"/>
          </p:nvPr>
        </p:nvSpPr>
        <p:spPr/>
        <p:txBody>
          <a:bodyPr rtlCol="0"/>
          <a:lstStyle>
            <a:lvl1pPr algn="l" rtl="0">
              <a:defRPr sz="1100"/>
            </a:lvl1pPr>
          </a:lstStyle>
          <a:p>
            <a:pPr rtl="0"/>
            <a:endParaRPr lang="en-US"/>
          </a:p>
        </p:txBody>
      </p:sp>
      <p:sp>
        <p:nvSpPr>
          <p:cNvPr id="5" name="Numer slajdu — symbol zastępczy 4"/>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a — symbol zastępczy 1"/>
          <p:cNvSpPr>
            <a:spLocks noGrp="1"/>
          </p:cNvSpPr>
          <p:nvPr>
            <p:ph type="dt" sz="half" idx="10"/>
          </p:nvPr>
        </p:nvSpPr>
        <p:spPr/>
        <p:txBody>
          <a:bodyPr rtlCol="0"/>
          <a:lstStyle>
            <a:lvl1pPr algn="l" rtl="0">
              <a:defRPr sz="1100"/>
            </a:lvl1pPr>
          </a:lstStyle>
          <a:p>
            <a:pPr rtl="0"/>
            <a:r>
              <a:rPr lang="en-US"/>
              <a:t>2016-08-02</a:t>
            </a:r>
            <a:endParaRPr lang="en-US" dirty="0"/>
          </a:p>
        </p:txBody>
      </p:sp>
      <p:sp>
        <p:nvSpPr>
          <p:cNvPr id="3" name="Stopka — symbol zastępczy 2"/>
          <p:cNvSpPr>
            <a:spLocks noGrp="1"/>
          </p:cNvSpPr>
          <p:nvPr>
            <p:ph type="ftr" sz="quarter" idx="11"/>
          </p:nvPr>
        </p:nvSpPr>
        <p:spPr/>
        <p:txBody>
          <a:bodyPr rtlCol="0"/>
          <a:lstStyle>
            <a:lvl1pPr algn="l" rtl="0">
              <a:defRPr sz="1100"/>
            </a:lvl1pPr>
          </a:lstStyle>
          <a:p>
            <a:pPr rtl="0"/>
            <a:endParaRPr lang="en-US"/>
          </a:p>
        </p:txBody>
      </p:sp>
      <p:sp>
        <p:nvSpPr>
          <p:cNvPr id="4" name="Numer slajdu — symbol zastępczy 3"/>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7770811" y="1676400"/>
            <a:ext cx="3810000" cy="2438400"/>
          </a:xfrm>
        </p:spPr>
        <p:txBody>
          <a:bodyPr rtlCol="0" anchor="b">
            <a:normAutofit/>
          </a:bodyPr>
          <a:lstStyle>
            <a:lvl1pPr algn="l" rtl="0">
              <a:defRPr sz="3200" b="0"/>
            </a:lvl1pPr>
          </a:lstStyle>
          <a:p>
            <a:pPr rtl="0"/>
            <a:r>
              <a:rPr lang="pl-PL"/>
              <a:t>Kliknij, aby edytować styl</a:t>
            </a:r>
            <a:endParaRPr dirty="0"/>
          </a:p>
        </p:txBody>
      </p:sp>
      <p:sp>
        <p:nvSpPr>
          <p:cNvPr id="3" name="Zawartość — symbol zastępczy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a:p>
        </p:txBody>
      </p:sp>
      <p:sp>
        <p:nvSpPr>
          <p:cNvPr id="4" name="Tekst — symbol zastępczy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pl-PL"/>
              <a:t>Kliknij, aby edytować style wzorca tekstu</a:t>
            </a:r>
          </a:p>
        </p:txBody>
      </p:sp>
      <p:sp>
        <p:nvSpPr>
          <p:cNvPr id="5" name="Data — symbol zastępczy 4"/>
          <p:cNvSpPr>
            <a:spLocks noGrp="1"/>
          </p:cNvSpPr>
          <p:nvPr>
            <p:ph type="dt" sz="half" idx="10"/>
          </p:nvPr>
        </p:nvSpPr>
        <p:spPr/>
        <p:txBody>
          <a:bodyPr rtlCol="0"/>
          <a:lstStyle>
            <a:lvl1pPr algn="l" rtl="0">
              <a:defRPr sz="1100"/>
            </a:lvl1pPr>
          </a:lstStyle>
          <a:p>
            <a:pPr rtl="0"/>
            <a:r>
              <a:rPr lang="en-US"/>
              <a:t>2016-08-02</a:t>
            </a:r>
          </a:p>
        </p:txBody>
      </p:sp>
      <p:sp>
        <p:nvSpPr>
          <p:cNvPr id="6" name="Stopka — symbol zastępczy 5"/>
          <p:cNvSpPr>
            <a:spLocks noGrp="1"/>
          </p:cNvSpPr>
          <p:nvPr>
            <p:ph type="ftr" sz="quarter" idx="11"/>
          </p:nvPr>
        </p:nvSpPr>
        <p:spPr/>
        <p:txBody>
          <a:bodyPr rtlCol="0"/>
          <a:lstStyle>
            <a:lvl1pPr algn="l" rtl="0">
              <a:defRPr sz="1100"/>
            </a:lvl1pPr>
          </a:lstStyle>
          <a:p>
            <a:pPr rtl="0"/>
            <a:endParaRPr lang="en-US"/>
          </a:p>
        </p:txBody>
      </p:sp>
      <p:sp>
        <p:nvSpPr>
          <p:cNvPr id="7" name="Numer slajdu — symbol zastępczy 6"/>
          <p:cNvSpPr>
            <a:spLocks noGrp="1"/>
          </p:cNvSpPr>
          <p:nvPr>
            <p:ph type="sldNum" sz="quarter" idx="12"/>
          </p:nvPr>
        </p:nvSpPr>
        <p:spPr/>
        <p:txBody>
          <a:bodyPr rtlCol="0"/>
          <a:lstStyle>
            <a:lvl1pPr algn="l" rtl="0">
              <a:defRPr sz="1100"/>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7770812" y="1676400"/>
            <a:ext cx="3810000" cy="2438400"/>
          </a:xfrm>
        </p:spPr>
        <p:txBody>
          <a:bodyPr rtlCol="0" anchor="b">
            <a:noAutofit/>
          </a:bodyPr>
          <a:lstStyle>
            <a:lvl1pPr algn="l" rtl="0">
              <a:defRPr sz="3200" b="0"/>
            </a:lvl1pPr>
          </a:lstStyle>
          <a:p>
            <a:pPr rtl="0"/>
            <a:r>
              <a:rPr lang="pl-PL"/>
              <a:t>Kliknij, aby edytować styl</a:t>
            </a:r>
            <a:endParaRPr/>
          </a:p>
        </p:txBody>
      </p:sp>
      <p:sp>
        <p:nvSpPr>
          <p:cNvPr id="3" name="Obraz — symbol zastępczy 2" descr="Pusty symbol zastępczy pozwalający dodać obraz. Kliknij symbol zastępczy i wybierz obraz, który chcesz dodać."/>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pl-PL"/>
              <a:t>Kliknij ikonę, aby dodać obraz</a:t>
            </a:r>
            <a:endParaRPr/>
          </a:p>
        </p:txBody>
      </p:sp>
      <p:sp>
        <p:nvSpPr>
          <p:cNvPr id="4" name="Tekst — symbol zastępczy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pl-PL"/>
              <a:t>Kliknij, aby edytować style wzorca tekstu</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Prostokąt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2" name="Tytuł — symbol zastępczy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pl"/>
              <a:t>Kliknij, aby edytować styl wzorca tytułu</a:t>
            </a:r>
            <a:endParaRPr dirty="0"/>
          </a:p>
        </p:txBody>
      </p:sp>
      <p:sp>
        <p:nvSpPr>
          <p:cNvPr id="3" name="Tekst — symbol zastępczy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pl"/>
              <a:t>Edytuj style wzorca tekstu</a:t>
            </a:r>
          </a:p>
          <a:p>
            <a:pPr lvl="1" rtl="0"/>
            <a:r>
              <a:rPr lang="pl"/>
              <a:t>Drugi poziom</a:t>
            </a:r>
          </a:p>
          <a:p>
            <a:pPr lvl="2" rtl="0"/>
            <a:r>
              <a:rPr lang="pl"/>
              <a:t>Trzeci poziom</a:t>
            </a:r>
          </a:p>
          <a:p>
            <a:pPr lvl="3" rtl="0"/>
            <a:r>
              <a:rPr lang="pl"/>
              <a:t>Czwarty poziom</a:t>
            </a:r>
          </a:p>
          <a:p>
            <a:pPr lvl="4" rtl="0"/>
            <a:r>
              <a:rPr lang="pl"/>
              <a:t>Piąty poziom</a:t>
            </a:r>
            <a:endParaRPr/>
          </a:p>
        </p:txBody>
      </p:sp>
      <p:sp>
        <p:nvSpPr>
          <p:cNvPr id="4" name="Data — symbol zastępczy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pPr rtl="0"/>
            <a:r>
              <a:rPr lang="en-US"/>
              <a:t>2016-08-02</a:t>
            </a:r>
            <a:endParaRPr lang="en-US" dirty="0"/>
          </a:p>
        </p:txBody>
      </p:sp>
      <p:sp>
        <p:nvSpPr>
          <p:cNvPr id="5" name="Stopka — symbol zastępczy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rtl="0"/>
            <a:endParaRPr lang="en-US"/>
          </a:p>
        </p:txBody>
      </p:sp>
      <p:sp>
        <p:nvSpPr>
          <p:cNvPr id="6" name="Numer slajdu — symbol zastępczy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pPr rtl="0"/>
            <a:fld id="{81FEFA0A-2F20-4B60-98C6-5FFDA469AA1C}" type="slidenum">
              <a:rPr lang="en-US" smtClean="0"/>
              <a:pPr/>
              <a:t>‹#›</a:t>
            </a:fld>
            <a:endParaRPr lang="en-US"/>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9.wdp"/><Relationship Id="rId18" Type="http://schemas.openxmlformats.org/officeDocument/2006/relationships/image" Target="../media/image61.png"/><Relationship Id="rId3" Type="http://schemas.openxmlformats.org/officeDocument/2006/relationships/image" Target="../media/image53.png"/><Relationship Id="rId21" Type="http://schemas.microsoft.com/office/2007/relationships/hdphoto" Target="../media/hdphoto13.wdp"/><Relationship Id="rId7" Type="http://schemas.microsoft.com/office/2007/relationships/hdphoto" Target="../media/hdphoto6.wdp"/><Relationship Id="rId12" Type="http://schemas.openxmlformats.org/officeDocument/2006/relationships/image" Target="../media/image58.png"/><Relationship Id="rId17" Type="http://schemas.microsoft.com/office/2007/relationships/hdphoto" Target="../media/hdphoto11.wdp"/><Relationship Id="rId2" Type="http://schemas.openxmlformats.org/officeDocument/2006/relationships/notesSlide" Target="../notesSlides/notesSlide2.xml"/><Relationship Id="rId16" Type="http://schemas.openxmlformats.org/officeDocument/2006/relationships/image" Target="../media/image60.png"/><Relationship Id="rId20"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55.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23" Type="http://schemas.microsoft.com/office/2007/relationships/hdphoto" Target="../media/hdphoto14.wdp"/><Relationship Id="rId10" Type="http://schemas.openxmlformats.org/officeDocument/2006/relationships/image" Target="../media/image57.png"/><Relationship Id="rId19" Type="http://schemas.microsoft.com/office/2007/relationships/hdphoto" Target="../media/hdphoto12.wdp"/><Relationship Id="rId4" Type="http://schemas.openxmlformats.org/officeDocument/2006/relationships/image" Target="../media/image54.png"/><Relationship Id="rId9" Type="http://schemas.microsoft.com/office/2007/relationships/hdphoto" Target="../media/hdphoto7.wdp"/><Relationship Id="rId14" Type="http://schemas.openxmlformats.org/officeDocument/2006/relationships/image" Target="../media/image59.png"/><Relationship Id="rId22"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9.jpg"/><Relationship Id="rId3" Type="http://schemas.microsoft.com/office/2007/relationships/hdphoto" Target="../media/hdphoto15.wdp"/><Relationship Id="rId7" Type="http://schemas.openxmlformats.org/officeDocument/2006/relationships/image" Target="../media/image68.jp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2.webp"/><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webp"/></Relationships>
</file>

<file path=ppt/slides/_rels/slide19.xml.rels><?xml version="1.0" encoding="UTF-8" standalone="yes"?>
<Relationships xmlns="http://schemas.openxmlformats.org/package/2006/relationships"><Relationship Id="rId8" Type="http://schemas.openxmlformats.org/officeDocument/2006/relationships/image" Target="../media/image81.webp"/><Relationship Id="rId3" Type="http://schemas.openxmlformats.org/officeDocument/2006/relationships/image" Target="../media/image77.jpeg"/><Relationship Id="rId7" Type="http://schemas.microsoft.com/office/2007/relationships/hdphoto" Target="../media/hdphoto17.wdp"/><Relationship Id="rId2" Type="http://schemas.openxmlformats.org/officeDocument/2006/relationships/image" Target="../media/image76.webp"/><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webp"/><Relationship Id="rId9"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hyperlink" Target="https://www.piqsels.com/en/public-domain-photo-jcqtf"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86.pn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microsoft.com/office/2007/relationships/hdphoto" Target="../media/hdphoto22.wdp"/><Relationship Id="rId9"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hyperlink" Target="https://pxhere.com/de/photo/528308" TargetMode="External"/><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hyperlink" Target="https://energyeducation.ca/encyclopedia/Greenhouse_effect" TargetMode="External"/><Relationship Id="rId3" Type="http://schemas.openxmlformats.org/officeDocument/2006/relationships/image" Target="../media/image100.png"/><Relationship Id="rId7" Type="http://schemas.openxmlformats.org/officeDocument/2006/relationships/image" Target="../media/image102.png"/><Relationship Id="rId12" Type="http://schemas.openxmlformats.org/officeDocument/2006/relationships/hyperlink" Target="https://powietrze.gios.gov.pl/pjp/rwms/content/show/6762" TargetMode="External"/><Relationship Id="rId17" Type="http://schemas.openxmlformats.org/officeDocument/2006/relationships/hyperlink" Target="https://www.pie.pl/aktualnosci/materialy-pokonferencyjne-praktyczne-wyzwania-na-rzecz-ochrony-powietrza/" TargetMode="External"/><Relationship Id="rId2" Type="http://schemas.openxmlformats.org/officeDocument/2006/relationships/image" Target="../media/image99.webp"/><Relationship Id="rId16" Type="http://schemas.openxmlformats.org/officeDocument/2006/relationships/hyperlink" Target="https://filtryplus.pl/2023/01/25/jakosc-powietrza-w-europie/" TargetMode="External"/><Relationship Id="rId1" Type="http://schemas.openxmlformats.org/officeDocument/2006/relationships/slideLayout" Target="../slideLayouts/slideLayout1.xml"/><Relationship Id="rId6" Type="http://schemas.microsoft.com/office/2007/relationships/hdphoto" Target="../media/hdphoto24.wdp"/><Relationship Id="rId11" Type="http://schemas.openxmlformats.org/officeDocument/2006/relationships/hyperlink" Target="https://op.europa.eu/webpub/eca/special-reports/air-quality-23-2018/pl/#A11" TargetMode="External"/><Relationship Id="rId5" Type="http://schemas.openxmlformats.org/officeDocument/2006/relationships/image" Target="../media/image101.png"/><Relationship Id="rId15" Type="http://schemas.openxmlformats.org/officeDocument/2006/relationships/hyperlink" Target="https://www.eea.europa.eu/themes/air/urban-air-quality/european-city-air-quality-viewer" TargetMode="External"/><Relationship Id="rId10" Type="http://schemas.microsoft.com/office/2007/relationships/hdphoto" Target="../media/hdphoto26.wdp"/><Relationship Id="rId4" Type="http://schemas.microsoft.com/office/2007/relationships/hdphoto" Target="../media/hdphoto23.wdp"/><Relationship Id="rId9" Type="http://schemas.openxmlformats.org/officeDocument/2006/relationships/image" Target="../media/image103.png"/><Relationship Id="rId14" Type="http://schemas.openxmlformats.org/officeDocument/2006/relationships/hyperlink" Target="file:///C:\Users\sebas\Downloads\OR_2020%20RWMS%20Katowice%2028.04.2021_fin.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7.web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Drzewo Zdjęcia - darmowe pobieranie na Freepik">
            <a:extLst>
              <a:ext uri="{FF2B5EF4-FFF2-40B4-BE49-F238E27FC236}">
                <a16:creationId xmlns:a16="http://schemas.microsoft.com/office/drawing/2014/main" id="{871FCFB3-1C9F-9F81-80BE-E88812064E9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 b="99627" l="160" r="99681"/>
                    </a14:imgEffect>
                  </a14:imgLayer>
                </a14:imgProps>
              </a:ext>
              <a:ext uri="{28A0092B-C50C-407E-A947-70E740481C1C}">
                <a14:useLocalDpi xmlns:a14="http://schemas.microsoft.com/office/drawing/2010/main" val="0"/>
              </a:ext>
            </a:extLst>
          </a:blip>
          <a:srcRect/>
          <a:stretch>
            <a:fillRect/>
          </a:stretch>
        </p:blipFill>
        <p:spPr bwMode="auto">
          <a:xfrm>
            <a:off x="3352259" y="114300"/>
            <a:ext cx="5463540" cy="6629400"/>
          </a:xfrm>
          <a:prstGeom prst="rect">
            <a:avLst/>
          </a:prstGeom>
          <a:noFill/>
          <a:ln>
            <a:noFill/>
          </a:ln>
        </p:spPr>
      </p:pic>
      <p:pic>
        <p:nvPicPr>
          <p:cNvPr id="5" name="Obraz 4" descr="Drzewo Zdjęcia - darmowe pobieranie na Freepik">
            <a:extLst>
              <a:ext uri="{FF2B5EF4-FFF2-40B4-BE49-F238E27FC236}">
                <a16:creationId xmlns:a16="http://schemas.microsoft.com/office/drawing/2014/main" id="{CC533316-A08E-5FFD-0A9B-30744D23626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 b="99627" l="160" r="99681"/>
                    </a14:imgEffect>
                  </a14:imgLayer>
                </a14:imgProps>
              </a:ext>
              <a:ext uri="{28A0092B-C50C-407E-A947-70E740481C1C}">
                <a14:useLocalDpi xmlns:a14="http://schemas.microsoft.com/office/drawing/2010/main" val="0"/>
              </a:ext>
            </a:extLst>
          </a:blip>
          <a:srcRect/>
          <a:stretch>
            <a:fillRect/>
          </a:stretch>
        </p:blipFill>
        <p:spPr bwMode="auto">
          <a:xfrm>
            <a:off x="7332139" y="-99392"/>
            <a:ext cx="4824536" cy="6480721"/>
          </a:xfrm>
          <a:prstGeom prst="rect">
            <a:avLst/>
          </a:prstGeom>
          <a:noFill/>
          <a:ln>
            <a:noFill/>
          </a:ln>
        </p:spPr>
      </p:pic>
      <p:pic>
        <p:nvPicPr>
          <p:cNvPr id="2" name="Obraz 1" descr="Drzewo Zdjęcia - darmowe pobieranie na Freepik">
            <a:extLst>
              <a:ext uri="{FF2B5EF4-FFF2-40B4-BE49-F238E27FC236}">
                <a16:creationId xmlns:a16="http://schemas.microsoft.com/office/drawing/2014/main" id="{7D2D309B-2E6B-5FC9-FCC7-D24DD89230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 b="99627" l="160" r="99681"/>
                    </a14:imgEffect>
                  </a14:imgLayer>
                </a14:imgProps>
              </a:ext>
              <a:ext uri="{28A0092B-C50C-407E-A947-70E740481C1C}">
                <a14:useLocalDpi xmlns:a14="http://schemas.microsoft.com/office/drawing/2010/main" val="0"/>
              </a:ext>
            </a:extLst>
          </a:blip>
          <a:srcRect/>
          <a:stretch>
            <a:fillRect/>
          </a:stretch>
        </p:blipFill>
        <p:spPr bwMode="auto">
          <a:xfrm>
            <a:off x="32150" y="0"/>
            <a:ext cx="4666585" cy="6480721"/>
          </a:xfrm>
          <a:prstGeom prst="rect">
            <a:avLst/>
          </a:prstGeom>
          <a:noFill/>
          <a:ln>
            <a:noFill/>
          </a:ln>
        </p:spPr>
      </p:pic>
      <p:sp>
        <p:nvSpPr>
          <p:cNvPr id="11" name="Prostokąt 10">
            <a:extLst>
              <a:ext uri="{FF2B5EF4-FFF2-40B4-BE49-F238E27FC236}">
                <a16:creationId xmlns:a16="http://schemas.microsoft.com/office/drawing/2014/main" id="{8512C17F-10F3-8B18-D310-1DFF5C1DB684}"/>
              </a:ext>
            </a:extLst>
          </p:cNvPr>
          <p:cNvSpPr/>
          <p:nvPr/>
        </p:nvSpPr>
        <p:spPr>
          <a:xfrm>
            <a:off x="1064887" y="260648"/>
            <a:ext cx="9901100" cy="1777725"/>
          </a:xfrm>
          <a:prstGeom prst="rect">
            <a:avLst/>
          </a:prstGeom>
          <a:noFill/>
        </p:spPr>
        <p:txBody>
          <a:bodyPr wrap="none" lIns="91440" tIns="45720" rIns="91440" bIns="45720">
            <a:prstTxWarp prst="textDeflateBottom">
              <a:avLst/>
            </a:prstTxWarp>
            <a:spAutoFit/>
            <a:scene3d>
              <a:camera prst="orthographicFront"/>
              <a:lightRig rig="threePt" dir="t"/>
            </a:scene3d>
            <a:sp3d contourW="12700">
              <a:contourClr>
                <a:schemeClr val="tx2">
                  <a:lumMod val="75000"/>
                  <a:lumOff val="25000"/>
                </a:schemeClr>
              </a:contourClr>
            </a:sp3d>
          </a:bodyPr>
          <a:lstStyle/>
          <a:p>
            <a:pPr algn="ctr"/>
            <a:r>
              <a:rPr lang="pl-PL" sz="5400" b="1" cap="none" spc="0" dirty="0">
                <a:ln w="12700">
                  <a:solidFill>
                    <a:srgbClr val="FFFF00"/>
                  </a:solidFill>
                  <a:prstDash val="solid"/>
                </a:ln>
                <a:solidFill>
                  <a:srgbClr val="FF0000"/>
                </a:solidFill>
                <a:effectLst>
                  <a:outerShdw blurRad="38100" dist="38100" dir="2700000" algn="tl">
                    <a:srgbClr val="000000">
                      <a:alpha val="43137"/>
                    </a:srgbClr>
                  </a:outerShdw>
                </a:effectLst>
              </a:rPr>
              <a:t>The </a:t>
            </a:r>
            <a:r>
              <a:rPr lang="pl-PL" sz="5400" b="1" cap="none" spc="0" dirty="0" err="1">
                <a:ln w="12700">
                  <a:solidFill>
                    <a:srgbClr val="FFFF00"/>
                  </a:solidFill>
                  <a:prstDash val="solid"/>
                </a:ln>
                <a:solidFill>
                  <a:srgbClr val="FF0000"/>
                </a:solidFill>
                <a:effectLst>
                  <a:outerShdw blurRad="38100" dist="38100" dir="2700000" algn="tl">
                    <a:srgbClr val="000000">
                      <a:alpha val="43137"/>
                    </a:srgbClr>
                  </a:outerShdw>
                </a:effectLst>
              </a:rPr>
              <a:t>Air</a:t>
            </a:r>
            <a:r>
              <a:rPr lang="pl-PL" sz="5400" b="1" cap="none" spc="0" dirty="0">
                <a:ln w="12700">
                  <a:solidFill>
                    <a:srgbClr val="FFFF00"/>
                  </a:solidFill>
                  <a:prstDash val="solid"/>
                </a:ln>
                <a:solidFill>
                  <a:srgbClr val="FF0000"/>
                </a:solidFill>
                <a:effectLst>
                  <a:outerShdw blurRad="38100" dist="38100" dir="2700000" algn="tl">
                    <a:srgbClr val="000000">
                      <a:alpha val="43137"/>
                    </a:srgbClr>
                  </a:outerShdw>
                </a:effectLst>
              </a:rPr>
              <a:t> </a:t>
            </a:r>
            <a:r>
              <a:rPr lang="pl-PL" sz="5400" b="1" cap="none" spc="0" dirty="0" err="1">
                <a:ln w="12700">
                  <a:solidFill>
                    <a:srgbClr val="FFFF00"/>
                  </a:solidFill>
                  <a:prstDash val="solid"/>
                </a:ln>
                <a:solidFill>
                  <a:srgbClr val="FF0000"/>
                </a:solidFill>
                <a:effectLst>
                  <a:outerShdw blurRad="38100" dist="38100" dir="2700000" algn="tl">
                    <a:srgbClr val="000000">
                      <a:alpha val="43137"/>
                    </a:srgbClr>
                  </a:outerShdw>
                </a:effectLst>
              </a:rPr>
              <a:t>Pollution</a:t>
            </a:r>
            <a:endParaRPr lang="pl-PL" sz="5400" b="1" cap="none" spc="0" dirty="0">
              <a:ln w="12700">
                <a:solidFill>
                  <a:srgbClr val="FFFF00"/>
                </a:solidFill>
                <a:prstDash val="solid"/>
              </a:ln>
              <a:solidFill>
                <a:srgbClr val="FF0000"/>
              </a:solidFill>
              <a:effectLst>
                <a:outerShdw blurRad="38100" dist="38100" dir="2700000" algn="tl">
                  <a:srgbClr val="000000">
                    <a:alpha val="43137"/>
                  </a:srgbClr>
                </a:outerShdw>
              </a:effectLst>
            </a:endParaRPr>
          </a:p>
        </p:txBody>
      </p:sp>
      <p:pic>
        <p:nvPicPr>
          <p:cNvPr id="9" name="Obraz 8">
            <a:extLst>
              <a:ext uri="{FF2B5EF4-FFF2-40B4-BE49-F238E27FC236}">
                <a16:creationId xmlns:a16="http://schemas.microsoft.com/office/drawing/2014/main" id="{A6381A7D-1FFF-64ED-1A85-DE03367E8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9336" y="1684893"/>
            <a:ext cx="7171459" cy="45258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Obraz 9" descr="Drzewo Rysunek Zdjęcia - darmowe pobieranie na Freepik">
            <a:extLst>
              <a:ext uri="{FF2B5EF4-FFF2-40B4-BE49-F238E27FC236}">
                <a16:creationId xmlns:a16="http://schemas.microsoft.com/office/drawing/2014/main" id="{E1018C30-ABE8-B7BD-D8BE-439B58B2C2B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07" b="99898" l="0" r="100000"/>
                    </a14:imgEffect>
                  </a14:imgLayer>
                </a14:imgProps>
              </a:ext>
              <a:ext uri="{28A0092B-C50C-407E-A947-70E740481C1C}">
                <a14:useLocalDpi xmlns:a14="http://schemas.microsoft.com/office/drawing/2010/main" val="0"/>
              </a:ext>
            </a:extLst>
          </a:blip>
          <a:srcRect/>
          <a:stretch>
            <a:fillRect/>
          </a:stretch>
        </p:blipFill>
        <p:spPr bwMode="auto">
          <a:xfrm>
            <a:off x="9974582" y="3744522"/>
            <a:ext cx="2182093" cy="2557451"/>
          </a:xfrm>
          <a:prstGeom prst="rect">
            <a:avLst/>
          </a:prstGeom>
          <a:noFill/>
          <a:ln>
            <a:noFill/>
          </a:ln>
        </p:spPr>
      </p:pic>
      <p:pic>
        <p:nvPicPr>
          <p:cNvPr id="12" name="Obraz 11" descr="Watercolor Illustration of a Dark Tree without Leaves. Isolated on White  Background. Stock Illustration - Illustration of aged, aquarelle: 186846663">
            <a:extLst>
              <a:ext uri="{FF2B5EF4-FFF2-40B4-BE49-F238E27FC236}">
                <a16:creationId xmlns:a16="http://schemas.microsoft.com/office/drawing/2014/main" id="{BC2180B8-1F45-905A-6804-CF9234D4FAE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250" b="95063" l="4412" r="89879"/>
                    </a14:imgEffect>
                  </a14:imgLayer>
                </a14:imgProps>
              </a:ext>
              <a:ext uri="{28A0092B-C50C-407E-A947-70E740481C1C}">
                <a14:useLocalDpi xmlns:a14="http://schemas.microsoft.com/office/drawing/2010/main" val="0"/>
              </a:ext>
            </a:extLst>
          </a:blip>
          <a:srcRect/>
          <a:stretch>
            <a:fillRect/>
          </a:stretch>
        </p:blipFill>
        <p:spPr bwMode="auto">
          <a:xfrm>
            <a:off x="26865" y="3575345"/>
            <a:ext cx="1451997" cy="2488565"/>
          </a:xfrm>
          <a:prstGeom prst="rect">
            <a:avLst/>
          </a:prstGeom>
          <a:noFill/>
          <a:ln>
            <a:noFill/>
          </a:ln>
        </p:spPr>
      </p:pic>
      <p:pic>
        <p:nvPicPr>
          <p:cNvPr id="13" name="Obraz 12" descr="Watercolor Illustration of a Dark Tree without Leaves. Isolated on White  Background. Stock Illustration - Illustration of aged, aquarelle: 186846663">
            <a:extLst>
              <a:ext uri="{FF2B5EF4-FFF2-40B4-BE49-F238E27FC236}">
                <a16:creationId xmlns:a16="http://schemas.microsoft.com/office/drawing/2014/main" id="{DED9DB31-E6F1-394E-325B-941633E1E44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250" b="95063" l="4412" r="89879"/>
                    </a14:imgEffect>
                  </a14:imgLayer>
                </a14:imgProps>
              </a:ext>
              <a:ext uri="{28A0092B-C50C-407E-A947-70E740481C1C}">
                <a14:useLocalDpi xmlns:a14="http://schemas.microsoft.com/office/drawing/2010/main" val="0"/>
              </a:ext>
            </a:extLst>
          </a:blip>
          <a:srcRect/>
          <a:stretch>
            <a:fillRect/>
          </a:stretch>
        </p:blipFill>
        <p:spPr bwMode="auto">
          <a:xfrm>
            <a:off x="249550" y="4336301"/>
            <a:ext cx="1798320" cy="2488565"/>
          </a:xfrm>
          <a:prstGeom prst="rect">
            <a:avLst/>
          </a:prstGeom>
          <a:noFill/>
          <a:ln>
            <a:noFill/>
          </a:ln>
        </p:spPr>
      </p:pic>
      <p:pic>
        <p:nvPicPr>
          <p:cNvPr id="14" name="Obraz 13" descr="Watercolor Illustration of a Dark Tree without Leaves. Isolated on White  Background. Stock Illustration - Illustration of aged, aquarelle: 186846663">
            <a:extLst>
              <a:ext uri="{FF2B5EF4-FFF2-40B4-BE49-F238E27FC236}">
                <a16:creationId xmlns:a16="http://schemas.microsoft.com/office/drawing/2014/main" id="{6AAA7700-F720-2605-0A11-ACD989E72A3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250" b="95063" l="4412" r="89879"/>
                    </a14:imgEffect>
                  </a14:imgLayer>
                </a14:imgProps>
              </a:ext>
              <a:ext uri="{28A0092B-C50C-407E-A947-70E740481C1C}">
                <a14:useLocalDpi xmlns:a14="http://schemas.microsoft.com/office/drawing/2010/main" val="0"/>
              </a:ext>
            </a:extLst>
          </a:blip>
          <a:srcRect/>
          <a:stretch>
            <a:fillRect/>
          </a:stretch>
        </p:blipFill>
        <p:spPr bwMode="auto">
          <a:xfrm>
            <a:off x="896715" y="3928824"/>
            <a:ext cx="1798320" cy="2488565"/>
          </a:xfrm>
          <a:prstGeom prst="rect">
            <a:avLst/>
          </a:prstGeom>
          <a:noFill/>
          <a:ln>
            <a:noFill/>
          </a:ln>
        </p:spPr>
      </p:pic>
      <p:pic>
        <p:nvPicPr>
          <p:cNvPr id="15" name="Obraz 14" descr="Watercolor Illustration of a Dark Tree without Leaves. Isolated on White  Background. Stock Illustration - Illustration of aged, aquarelle: 186846663">
            <a:extLst>
              <a:ext uri="{FF2B5EF4-FFF2-40B4-BE49-F238E27FC236}">
                <a16:creationId xmlns:a16="http://schemas.microsoft.com/office/drawing/2014/main" id="{AC453CE7-FCC7-9D68-324A-806D4157DB6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250" b="95063" l="4412" r="89879"/>
                    </a14:imgEffect>
                  </a14:imgLayer>
                </a14:imgProps>
              </a:ext>
              <a:ext uri="{28A0092B-C50C-407E-A947-70E740481C1C}">
                <a14:useLocalDpi xmlns:a14="http://schemas.microsoft.com/office/drawing/2010/main" val="0"/>
              </a:ext>
            </a:extLst>
          </a:blip>
          <a:srcRect/>
          <a:stretch>
            <a:fillRect/>
          </a:stretch>
        </p:blipFill>
        <p:spPr bwMode="auto">
          <a:xfrm>
            <a:off x="9473023" y="4369435"/>
            <a:ext cx="1798320" cy="2488565"/>
          </a:xfrm>
          <a:prstGeom prst="rect">
            <a:avLst/>
          </a:prstGeom>
          <a:noFill/>
          <a:ln>
            <a:noFill/>
          </a:ln>
        </p:spPr>
      </p:pic>
      <p:sp>
        <p:nvSpPr>
          <p:cNvPr id="3" name="pole tekstowe 2">
            <a:extLst>
              <a:ext uri="{FF2B5EF4-FFF2-40B4-BE49-F238E27FC236}">
                <a16:creationId xmlns:a16="http://schemas.microsoft.com/office/drawing/2014/main" id="{3B0C33F1-2A0B-8CA2-5AE2-CE2C4D1412EA}"/>
              </a:ext>
            </a:extLst>
          </p:cNvPr>
          <p:cNvSpPr txBox="1"/>
          <p:nvPr/>
        </p:nvSpPr>
        <p:spPr>
          <a:xfrm>
            <a:off x="10384202" y="6480721"/>
            <a:ext cx="1751706" cy="341632"/>
          </a:xfrm>
          <a:prstGeom prst="rect">
            <a:avLst/>
          </a:prstGeom>
          <a:noFill/>
        </p:spPr>
        <p:txBody>
          <a:bodyPr wrap="square" rtlCol="0">
            <a:spAutoFit/>
          </a:bodyPr>
          <a:lstStyle/>
          <a:p>
            <a:pPr>
              <a:lnSpc>
                <a:spcPct val="90000"/>
              </a:lnSpc>
            </a:pPr>
            <a:r>
              <a:rPr lang="pl-PL" b="1" dirty="0"/>
              <a:t>Maja Cecot, 8a</a:t>
            </a:r>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98905495-AE3A-C550-CF28-079F9377E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12" y="980728"/>
            <a:ext cx="7246455" cy="4647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pole tekstowe 15">
            <a:extLst>
              <a:ext uri="{FF2B5EF4-FFF2-40B4-BE49-F238E27FC236}">
                <a16:creationId xmlns:a16="http://schemas.microsoft.com/office/drawing/2014/main" id="{1C0E86F8-99C2-450A-663D-F00584D0C465}"/>
              </a:ext>
            </a:extLst>
          </p:cNvPr>
          <p:cNvSpPr txBox="1"/>
          <p:nvPr/>
        </p:nvSpPr>
        <p:spPr>
          <a:xfrm>
            <a:off x="8470676" y="692696"/>
            <a:ext cx="3312368" cy="830997"/>
          </a:xfrm>
          <a:prstGeom prst="rect">
            <a:avLst/>
          </a:prstGeom>
          <a:noFill/>
        </p:spPr>
        <p:txBody>
          <a:bodyPr wrap="square">
            <a:spAutoFit/>
          </a:bodyPr>
          <a:lstStyle/>
          <a:p>
            <a:pPr marL="285750" indent="-285750" algn="ctr">
              <a:buFont typeface="Arial" panose="020B0604020202020204" pitchFamily="34" charset="0"/>
              <a:buChar char="•"/>
            </a:pPr>
            <a:r>
              <a:rPr lang="en-US" sz="1600" i="1" dirty="0"/>
              <a:t>Climate change due to the increasing temperature of the Earth</a:t>
            </a:r>
            <a:r>
              <a:rPr lang="pl-PL" sz="1600" i="1" dirty="0"/>
              <a:t>;</a:t>
            </a:r>
          </a:p>
        </p:txBody>
      </p:sp>
      <p:sp>
        <p:nvSpPr>
          <p:cNvPr id="18" name="pole tekstowe 17">
            <a:extLst>
              <a:ext uri="{FF2B5EF4-FFF2-40B4-BE49-F238E27FC236}">
                <a16:creationId xmlns:a16="http://schemas.microsoft.com/office/drawing/2014/main" id="{019BAAEB-44DD-A1DD-0862-EAEEF15DD0AC}"/>
              </a:ext>
            </a:extLst>
          </p:cNvPr>
          <p:cNvSpPr txBox="1"/>
          <p:nvPr/>
        </p:nvSpPr>
        <p:spPr>
          <a:xfrm>
            <a:off x="8470676" y="2386210"/>
            <a:ext cx="3312368" cy="1323439"/>
          </a:xfrm>
          <a:prstGeom prst="rect">
            <a:avLst/>
          </a:prstGeom>
          <a:noFill/>
        </p:spPr>
        <p:txBody>
          <a:bodyPr wrap="square">
            <a:spAutoFit/>
          </a:bodyPr>
          <a:lstStyle/>
          <a:p>
            <a:pPr marL="285750" indent="-285750" algn="ctr">
              <a:buFont typeface="Arial" panose="020B0604020202020204" pitchFamily="34" charset="0"/>
              <a:buChar char="•"/>
            </a:pPr>
            <a:r>
              <a:rPr lang="en-US" sz="1600" i="1" dirty="0"/>
              <a:t>Increasing of greenhouse gases in the atmosphere due to fuel burning, tropical deforestation, chemical manufacturing processes</a:t>
            </a:r>
            <a:r>
              <a:rPr lang="pl-PL" sz="1600" i="1" dirty="0"/>
              <a:t>;</a:t>
            </a:r>
          </a:p>
        </p:txBody>
      </p:sp>
      <p:sp>
        <p:nvSpPr>
          <p:cNvPr id="20" name="pole tekstowe 19">
            <a:extLst>
              <a:ext uri="{FF2B5EF4-FFF2-40B4-BE49-F238E27FC236}">
                <a16:creationId xmlns:a16="http://schemas.microsoft.com/office/drawing/2014/main" id="{BCCCD6DE-4558-1461-26E4-4A8C38A39DD3}"/>
              </a:ext>
            </a:extLst>
          </p:cNvPr>
          <p:cNvSpPr txBox="1"/>
          <p:nvPr/>
        </p:nvSpPr>
        <p:spPr>
          <a:xfrm>
            <a:off x="8339663" y="4572166"/>
            <a:ext cx="3574394" cy="1569660"/>
          </a:xfrm>
          <a:prstGeom prst="rect">
            <a:avLst/>
          </a:prstGeom>
          <a:noFill/>
        </p:spPr>
        <p:txBody>
          <a:bodyPr wrap="square">
            <a:spAutoFit/>
          </a:bodyPr>
          <a:lstStyle/>
          <a:p>
            <a:pPr marL="285750" indent="-285750" algn="ctr">
              <a:buFont typeface="Arial" panose="020B0604020202020204" pitchFamily="34" charset="0"/>
              <a:buChar char="•"/>
            </a:pPr>
            <a:r>
              <a:rPr lang="en-US" sz="1600" i="1" dirty="0"/>
              <a:t>In 2019. Earth was warmer by about 1.5°C compared to the end of the 19th century. - and the average global temperature is expected to rise even more over the next century.</a:t>
            </a:r>
            <a:endParaRPr lang="pl-PL" sz="1600" i="1" dirty="0"/>
          </a:p>
        </p:txBody>
      </p:sp>
    </p:spTree>
    <p:extLst>
      <p:ext uri="{BB962C8B-B14F-4D97-AF65-F5344CB8AC3E}">
        <p14:creationId xmlns:p14="http://schemas.microsoft.com/office/powerpoint/2010/main" val="9426820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576742A4-0059-9B30-DFFC-39F2610DDF69}"/>
              </a:ext>
            </a:extLst>
          </p:cNvPr>
          <p:cNvSpPr txBox="1"/>
          <p:nvPr/>
        </p:nvSpPr>
        <p:spPr>
          <a:xfrm>
            <a:off x="4438228" y="404664"/>
            <a:ext cx="3024336" cy="369332"/>
          </a:xfrm>
          <a:prstGeom prst="rect">
            <a:avLst/>
          </a:prstGeom>
          <a:noFill/>
        </p:spPr>
        <p:txBody>
          <a:bodyPr wrap="square">
            <a:spAutoFit/>
          </a:bodyPr>
          <a:lstStyle/>
          <a:p>
            <a:r>
              <a:rPr lang="pl-PL" b="1" i="1" u="sng" dirty="0" err="1"/>
              <a:t>Effects</a:t>
            </a:r>
            <a:r>
              <a:rPr lang="pl-PL" b="1" i="1" u="sng" dirty="0"/>
              <a:t> of </a:t>
            </a:r>
            <a:r>
              <a:rPr lang="pl-PL" b="1" i="1" u="sng" dirty="0" err="1"/>
              <a:t>global</a:t>
            </a:r>
            <a:r>
              <a:rPr lang="pl-PL" b="1" i="1" u="sng" dirty="0"/>
              <a:t> </a:t>
            </a:r>
            <a:r>
              <a:rPr lang="pl-PL" b="1" i="1" u="sng" dirty="0" err="1"/>
              <a:t>warming</a:t>
            </a:r>
            <a:endParaRPr lang="pl-PL" b="1" i="1" u="sng" dirty="0"/>
          </a:p>
        </p:txBody>
      </p:sp>
      <p:pic>
        <p:nvPicPr>
          <p:cNvPr id="7" name="Obraz 6">
            <a:extLst>
              <a:ext uri="{FF2B5EF4-FFF2-40B4-BE49-F238E27FC236}">
                <a16:creationId xmlns:a16="http://schemas.microsoft.com/office/drawing/2014/main" id="{E8E4B998-6257-FD2D-14F0-C77DCADF1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328" y="699431"/>
            <a:ext cx="2899587" cy="18207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Obraz 7">
            <a:extLst>
              <a:ext uri="{FF2B5EF4-FFF2-40B4-BE49-F238E27FC236}">
                <a16:creationId xmlns:a16="http://schemas.microsoft.com/office/drawing/2014/main" id="{DF07ABCD-1DAD-DA97-0602-D4FF023BC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14195">
            <a:off x="367401" y="4298146"/>
            <a:ext cx="2971630" cy="19810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Obraz 8">
            <a:extLst>
              <a:ext uri="{FF2B5EF4-FFF2-40B4-BE49-F238E27FC236}">
                <a16:creationId xmlns:a16="http://schemas.microsoft.com/office/drawing/2014/main" id="{0308E3D2-0607-C747-02E4-794E575782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19871">
            <a:off x="8623536" y="1038446"/>
            <a:ext cx="3137282" cy="1753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Obraz 9">
            <a:extLst>
              <a:ext uri="{FF2B5EF4-FFF2-40B4-BE49-F238E27FC236}">
                <a16:creationId xmlns:a16="http://schemas.microsoft.com/office/drawing/2014/main" id="{32148901-5DAA-0AC5-B9DE-BDFB0CD26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2654">
            <a:off x="8493995" y="4399110"/>
            <a:ext cx="3234660" cy="17791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pole tekstowe 10">
            <a:extLst>
              <a:ext uri="{FF2B5EF4-FFF2-40B4-BE49-F238E27FC236}">
                <a16:creationId xmlns:a16="http://schemas.microsoft.com/office/drawing/2014/main" id="{8FEC4984-08B6-14AD-C637-A68B3404FE16}"/>
              </a:ext>
            </a:extLst>
          </p:cNvPr>
          <p:cNvSpPr txBox="1"/>
          <p:nvPr/>
        </p:nvSpPr>
        <p:spPr>
          <a:xfrm>
            <a:off x="3250371" y="1196752"/>
            <a:ext cx="5091091" cy="4832092"/>
          </a:xfrm>
          <a:prstGeom prst="rect">
            <a:avLst/>
          </a:prstGeom>
          <a:noFill/>
        </p:spPr>
        <p:txBody>
          <a:bodyPr wrap="square" rtlCol="0">
            <a:spAutoFit/>
          </a:bodyPr>
          <a:lstStyle/>
          <a:p>
            <a:pPr algn="ctr"/>
            <a:endParaRPr lang="pl-PL" i="1" dirty="0"/>
          </a:p>
          <a:p>
            <a:pPr marL="285750" indent="-285750" algn="ctr">
              <a:buFont typeface="Arial" panose="020B0604020202020204" pitchFamily="34" charset="0"/>
              <a:buChar char="•"/>
            </a:pPr>
            <a:r>
              <a:rPr lang="pl-PL" sz="1600" i="1" dirty="0" err="1"/>
              <a:t>melting</a:t>
            </a:r>
            <a:r>
              <a:rPr lang="pl-PL" sz="1600" i="1" dirty="0"/>
              <a:t> of </a:t>
            </a:r>
            <a:r>
              <a:rPr lang="pl-PL" sz="1600" i="1" dirty="0" err="1"/>
              <a:t>glaciers</a:t>
            </a:r>
            <a:r>
              <a:rPr lang="pl-PL" sz="1600" i="1" dirty="0"/>
              <a:t>,</a:t>
            </a:r>
          </a:p>
          <a:p>
            <a:pPr marL="285750" indent="-285750" algn="ctr">
              <a:buFont typeface="Arial" panose="020B0604020202020204" pitchFamily="34" charset="0"/>
              <a:buChar char="•"/>
            </a:pPr>
            <a:endParaRPr lang="pl-PL" sz="1600" i="1" dirty="0"/>
          </a:p>
          <a:p>
            <a:pPr marL="285750" indent="-285750" algn="ctr">
              <a:buFont typeface="Arial" panose="020B0604020202020204" pitchFamily="34" charset="0"/>
              <a:buChar char="•"/>
            </a:pPr>
            <a:r>
              <a:rPr lang="en-US" sz="1600" i="1" dirty="0"/>
              <a:t>frequent flooding in areas located close to seas and oceans and avalanches in the mountains</a:t>
            </a:r>
            <a:r>
              <a:rPr lang="pl-PL" sz="1600" i="1" dirty="0"/>
              <a:t>,</a:t>
            </a:r>
          </a:p>
          <a:p>
            <a:pPr marL="285750" indent="-285750" algn="ctr">
              <a:buFont typeface="Arial" panose="020B0604020202020204" pitchFamily="34" charset="0"/>
              <a:buChar char="•"/>
            </a:pPr>
            <a:endParaRPr lang="pl-PL" sz="1600" i="1" dirty="0"/>
          </a:p>
          <a:p>
            <a:pPr marL="285750" indent="-285750" algn="ctr">
              <a:buFont typeface="Arial" panose="020B0604020202020204" pitchFamily="34" charset="0"/>
              <a:buChar char="•"/>
            </a:pPr>
            <a:r>
              <a:rPr lang="en-US" sz="1600" i="1" dirty="0"/>
              <a:t>Temperature increase across the planet - by an average of 0.2 degrees per decade</a:t>
            </a:r>
            <a:r>
              <a:rPr lang="pl-PL" sz="1600" i="1" dirty="0"/>
              <a:t>,</a:t>
            </a:r>
          </a:p>
          <a:p>
            <a:pPr marL="285750" indent="-285750" algn="ctr">
              <a:buFont typeface="Arial" panose="020B0604020202020204" pitchFamily="34" charset="0"/>
              <a:buChar char="•"/>
            </a:pPr>
            <a:endParaRPr lang="pl-PL" sz="1600" i="1" dirty="0"/>
          </a:p>
          <a:p>
            <a:pPr marL="285750" indent="-285750" algn="ctr">
              <a:buFont typeface="Arial" panose="020B0604020202020204" pitchFamily="34" charset="0"/>
              <a:buChar char="•"/>
            </a:pPr>
            <a:r>
              <a:rPr lang="en-US" sz="1600" i="1" dirty="0"/>
              <a:t>extermination of many species of animals and plants</a:t>
            </a:r>
            <a:r>
              <a:rPr lang="pl-PL" sz="1600" i="1" dirty="0"/>
              <a:t>,</a:t>
            </a:r>
          </a:p>
          <a:p>
            <a:pPr marL="285750" indent="-285750" algn="ctr">
              <a:buFont typeface="Arial" panose="020B0604020202020204" pitchFamily="34" charset="0"/>
              <a:buChar char="•"/>
            </a:pPr>
            <a:endParaRPr lang="pl-PL" sz="1600" i="1" dirty="0"/>
          </a:p>
          <a:p>
            <a:pPr marL="285750" indent="-285750" algn="ctr">
              <a:buFont typeface="Arial" panose="020B0604020202020204" pitchFamily="34" charset="0"/>
              <a:buChar char="•"/>
            </a:pPr>
            <a:r>
              <a:rPr lang="en-US" sz="1600" i="1" dirty="0"/>
              <a:t>Increased evaporation of water and more severe droughts, which cause the exhaustion of fertile areas of the Earth</a:t>
            </a:r>
            <a:r>
              <a:rPr lang="pl-PL" sz="1600" i="1" dirty="0"/>
              <a:t>,</a:t>
            </a:r>
          </a:p>
          <a:p>
            <a:pPr marL="285750" indent="-285750" algn="ctr">
              <a:buFont typeface="Arial" panose="020B0604020202020204" pitchFamily="34" charset="0"/>
              <a:buChar char="•"/>
            </a:pPr>
            <a:endParaRPr lang="pl-PL" sz="1600" i="1" dirty="0"/>
          </a:p>
          <a:p>
            <a:pPr marL="285750" indent="-285750" algn="ctr">
              <a:buFont typeface="Arial" panose="020B0604020202020204" pitchFamily="34" charset="0"/>
              <a:buChar char="•"/>
            </a:pPr>
            <a:r>
              <a:rPr lang="en-US" sz="1600" i="1" dirty="0"/>
              <a:t>significant problems in agriculture, animal husbandry and many other sectors</a:t>
            </a:r>
            <a:r>
              <a:rPr lang="pl-PL" sz="1600" i="1" dirty="0"/>
              <a:t>.</a:t>
            </a:r>
          </a:p>
          <a:p>
            <a:pPr algn="ctr"/>
            <a:endParaRPr lang="pl-PL" i="1" dirty="0"/>
          </a:p>
        </p:txBody>
      </p:sp>
    </p:spTree>
    <p:extLst>
      <p:ext uri="{BB962C8B-B14F-4D97-AF65-F5344CB8AC3E}">
        <p14:creationId xmlns:p14="http://schemas.microsoft.com/office/powerpoint/2010/main" val="23783796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3CD362B-ADE0-C9A4-F72B-82EF36131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982" y="14764"/>
            <a:ext cx="3888432" cy="2186862"/>
          </a:xfrm>
          <a:prstGeom prst="rect">
            <a:avLst/>
          </a:prstGeom>
          <a:effectLst>
            <a:softEdge rad="317500"/>
          </a:effectLst>
        </p:spPr>
      </p:pic>
      <p:sp>
        <p:nvSpPr>
          <p:cNvPr id="5" name="pole tekstowe 4">
            <a:extLst>
              <a:ext uri="{FF2B5EF4-FFF2-40B4-BE49-F238E27FC236}">
                <a16:creationId xmlns:a16="http://schemas.microsoft.com/office/drawing/2014/main" id="{63A20A59-7E77-0424-0674-67EDAA1D118D}"/>
              </a:ext>
            </a:extLst>
          </p:cNvPr>
          <p:cNvSpPr txBox="1"/>
          <p:nvPr/>
        </p:nvSpPr>
        <p:spPr>
          <a:xfrm>
            <a:off x="91197" y="277197"/>
            <a:ext cx="2952328" cy="830997"/>
          </a:xfrm>
          <a:prstGeom prst="rect">
            <a:avLst/>
          </a:prstGeom>
          <a:noFill/>
        </p:spPr>
        <p:txBody>
          <a:bodyPr wrap="square">
            <a:spAutoFit/>
          </a:bodyPr>
          <a:lstStyle/>
          <a:p>
            <a:pPr algn="ctr"/>
            <a:r>
              <a:rPr lang="pl-PL" sz="1600" b="1" i="1" dirty="0"/>
              <a:t>… </a:t>
            </a:r>
            <a:r>
              <a:rPr lang="en-US" sz="1600" b="1" i="1" dirty="0"/>
              <a:t>atmospheric phenomenon resulting from the mixing of fog with smoke and fumes</a:t>
            </a:r>
            <a:endParaRPr lang="pl-PL" sz="1600" b="1" i="1" dirty="0"/>
          </a:p>
        </p:txBody>
      </p:sp>
      <p:sp>
        <p:nvSpPr>
          <p:cNvPr id="7" name="pole tekstowe 6">
            <a:extLst>
              <a:ext uri="{FF2B5EF4-FFF2-40B4-BE49-F238E27FC236}">
                <a16:creationId xmlns:a16="http://schemas.microsoft.com/office/drawing/2014/main" id="{927F36C7-034D-277E-0784-FA892194377A}"/>
              </a:ext>
            </a:extLst>
          </p:cNvPr>
          <p:cNvSpPr txBox="1"/>
          <p:nvPr/>
        </p:nvSpPr>
        <p:spPr>
          <a:xfrm>
            <a:off x="6982000" y="277197"/>
            <a:ext cx="4896544" cy="1077218"/>
          </a:xfrm>
          <a:prstGeom prst="rect">
            <a:avLst/>
          </a:prstGeom>
          <a:noFill/>
        </p:spPr>
        <p:txBody>
          <a:bodyPr wrap="square">
            <a:spAutoFit/>
          </a:bodyPr>
          <a:lstStyle/>
          <a:p>
            <a:pPr algn="ctr"/>
            <a:r>
              <a:rPr lang="pl-PL" sz="1600" b="1" i="1" dirty="0"/>
              <a:t>… </a:t>
            </a:r>
            <a:r>
              <a:rPr lang="en-US" sz="1600" b="1" i="1" dirty="0"/>
              <a:t>the main sources of smog are car exhaust, heavy industry and households (heating systems), combined with windless weather and high humidity, or fog</a:t>
            </a:r>
            <a:endParaRPr lang="pl-PL" sz="1600" b="1" i="1" dirty="0"/>
          </a:p>
        </p:txBody>
      </p:sp>
      <p:sp>
        <p:nvSpPr>
          <p:cNvPr id="9" name="pole tekstowe 8">
            <a:extLst>
              <a:ext uri="{FF2B5EF4-FFF2-40B4-BE49-F238E27FC236}">
                <a16:creationId xmlns:a16="http://schemas.microsoft.com/office/drawing/2014/main" id="{C7150C2F-6B76-BCE9-95FB-1BD138208FA6}"/>
              </a:ext>
            </a:extLst>
          </p:cNvPr>
          <p:cNvSpPr txBox="1"/>
          <p:nvPr/>
        </p:nvSpPr>
        <p:spPr>
          <a:xfrm>
            <a:off x="7099041" y="1595518"/>
            <a:ext cx="4687487" cy="830997"/>
          </a:xfrm>
          <a:prstGeom prst="rect">
            <a:avLst/>
          </a:prstGeom>
          <a:noFill/>
        </p:spPr>
        <p:txBody>
          <a:bodyPr wrap="square">
            <a:spAutoFit/>
          </a:bodyPr>
          <a:lstStyle/>
          <a:p>
            <a:pPr algn="ctr"/>
            <a:r>
              <a:rPr lang="pl-PL" sz="1600" b="1" i="1" dirty="0"/>
              <a:t>… </a:t>
            </a:r>
            <a:r>
              <a:rPr lang="en-US" sz="1600" b="1" i="1" dirty="0"/>
              <a:t>is especially dangerous for </a:t>
            </a:r>
            <a:r>
              <a:rPr lang="pl-PL" sz="1600" b="1" i="1" dirty="0" err="1"/>
              <a:t>babies</a:t>
            </a:r>
            <a:r>
              <a:rPr lang="pl-PL" sz="1600" b="1" i="1" dirty="0"/>
              <a:t>,</a:t>
            </a:r>
            <a:r>
              <a:rPr lang="en-US" sz="1600" b="1" i="1" dirty="0"/>
              <a:t> the elderly, asthmatics, people with respiratory and cardiovascular diseases</a:t>
            </a:r>
            <a:endParaRPr lang="pl-PL" sz="1600" b="1" i="1" dirty="0"/>
          </a:p>
        </p:txBody>
      </p:sp>
      <p:sp>
        <p:nvSpPr>
          <p:cNvPr id="11" name="pole tekstowe 10">
            <a:extLst>
              <a:ext uri="{FF2B5EF4-FFF2-40B4-BE49-F238E27FC236}">
                <a16:creationId xmlns:a16="http://schemas.microsoft.com/office/drawing/2014/main" id="{D6A0275E-3C21-818F-6684-5ED7AFF92CF3}"/>
              </a:ext>
            </a:extLst>
          </p:cNvPr>
          <p:cNvSpPr txBox="1"/>
          <p:nvPr/>
        </p:nvSpPr>
        <p:spPr>
          <a:xfrm>
            <a:off x="621804" y="5257364"/>
            <a:ext cx="1368152" cy="1323439"/>
          </a:xfrm>
          <a:prstGeom prst="rect">
            <a:avLst/>
          </a:prstGeom>
          <a:noFill/>
        </p:spPr>
        <p:txBody>
          <a:bodyPr wrap="square">
            <a:spAutoFit/>
          </a:bodyPr>
          <a:lstStyle/>
          <a:p>
            <a:pPr algn="ctr"/>
            <a:r>
              <a:rPr lang="pl-PL" sz="1600" b="1" i="1" dirty="0"/>
              <a:t>… i</a:t>
            </a:r>
            <a:r>
              <a:rPr lang="en-US" sz="1600" b="1" i="1" dirty="0"/>
              <a:t>n 1952, 12</a:t>
            </a:r>
            <a:r>
              <a:rPr lang="pl-PL" sz="1600" b="1" i="1" dirty="0"/>
              <a:t>.</a:t>
            </a:r>
            <a:r>
              <a:rPr lang="en-US" sz="1600" b="1" i="1" dirty="0"/>
              <a:t>000 people died in London due to smog</a:t>
            </a:r>
            <a:endParaRPr lang="pl-PL" sz="1600" b="1" i="1" dirty="0"/>
          </a:p>
        </p:txBody>
      </p:sp>
      <p:pic>
        <p:nvPicPr>
          <p:cNvPr id="12" name="Obraz 11">
            <a:extLst>
              <a:ext uri="{FF2B5EF4-FFF2-40B4-BE49-F238E27FC236}">
                <a16:creationId xmlns:a16="http://schemas.microsoft.com/office/drawing/2014/main" id="{D432BC17-EC58-F354-08A2-9D3CED5AB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02" y="1455963"/>
            <a:ext cx="2504812" cy="3752527"/>
          </a:xfrm>
          <a:prstGeom prst="rect">
            <a:avLst/>
          </a:prstGeom>
          <a:ln>
            <a:noFill/>
          </a:ln>
          <a:effectLst>
            <a:outerShdw blurRad="190500" algn="tl" rotWithShape="0">
              <a:srgbClr val="000000">
                <a:alpha val="70000"/>
              </a:srgbClr>
            </a:outerShdw>
          </a:effectLst>
        </p:spPr>
      </p:pic>
      <p:sp>
        <p:nvSpPr>
          <p:cNvPr id="14" name="pole tekstowe 13">
            <a:extLst>
              <a:ext uri="{FF2B5EF4-FFF2-40B4-BE49-F238E27FC236}">
                <a16:creationId xmlns:a16="http://schemas.microsoft.com/office/drawing/2014/main" id="{57CC74C3-B7B1-DECC-74C8-943B15A47E42}"/>
              </a:ext>
            </a:extLst>
          </p:cNvPr>
          <p:cNvSpPr txBox="1"/>
          <p:nvPr/>
        </p:nvSpPr>
        <p:spPr>
          <a:xfrm>
            <a:off x="2802577" y="2316056"/>
            <a:ext cx="4687487" cy="584775"/>
          </a:xfrm>
          <a:prstGeom prst="rect">
            <a:avLst/>
          </a:prstGeom>
          <a:noFill/>
        </p:spPr>
        <p:txBody>
          <a:bodyPr wrap="square">
            <a:spAutoFit/>
          </a:bodyPr>
          <a:lstStyle/>
          <a:p>
            <a:pPr algn="ctr"/>
            <a:r>
              <a:rPr lang="pl-PL" sz="1600" b="1" i="1" dirty="0"/>
              <a:t>… n</a:t>
            </a:r>
            <a:r>
              <a:rPr lang="en-US" sz="1600" b="1" i="1" dirty="0"/>
              <a:t>early 19,000 Poles died from smog in 2016 in Poland</a:t>
            </a:r>
            <a:endParaRPr lang="pl-PL" sz="1600" b="1" i="1" dirty="0"/>
          </a:p>
        </p:txBody>
      </p:sp>
      <p:pic>
        <p:nvPicPr>
          <p:cNvPr id="17" name="Obraz 16">
            <a:extLst>
              <a:ext uri="{FF2B5EF4-FFF2-40B4-BE49-F238E27FC236}">
                <a16:creationId xmlns:a16="http://schemas.microsoft.com/office/drawing/2014/main" id="{8F45FF8A-6EC4-348D-3F01-F6CF7E4C926B}"/>
              </a:ext>
            </a:extLst>
          </p:cNvPr>
          <p:cNvPicPr>
            <a:picLocks noChangeAspect="1"/>
          </p:cNvPicPr>
          <p:nvPr/>
        </p:nvPicPr>
        <p:blipFill>
          <a:blip r:embed="rId4"/>
          <a:stretch>
            <a:fillRect/>
          </a:stretch>
        </p:blipFill>
        <p:spPr>
          <a:xfrm>
            <a:off x="5488544" y="2919564"/>
            <a:ext cx="6195658" cy="3806026"/>
          </a:xfrm>
          <a:prstGeom prst="rect">
            <a:avLst/>
          </a:prstGeom>
        </p:spPr>
      </p:pic>
      <p:sp>
        <p:nvSpPr>
          <p:cNvPr id="16" name="pole tekstowe 15">
            <a:extLst>
              <a:ext uri="{FF2B5EF4-FFF2-40B4-BE49-F238E27FC236}">
                <a16:creationId xmlns:a16="http://schemas.microsoft.com/office/drawing/2014/main" id="{8A1846C1-A2E2-FB4C-CB71-9BE43D32CE20}"/>
              </a:ext>
            </a:extLst>
          </p:cNvPr>
          <p:cNvSpPr txBox="1"/>
          <p:nvPr/>
        </p:nvSpPr>
        <p:spPr>
          <a:xfrm>
            <a:off x="3799753" y="4509120"/>
            <a:ext cx="2232248" cy="1200329"/>
          </a:xfrm>
          <a:prstGeom prst="rect">
            <a:avLst/>
          </a:prstGeom>
          <a:noFill/>
        </p:spPr>
        <p:txBody>
          <a:bodyPr wrap="square">
            <a:spAutoFit/>
          </a:bodyPr>
          <a:lstStyle/>
          <a:p>
            <a:pPr algn="ctr"/>
            <a:r>
              <a:rPr lang="en-US" b="1" i="1" dirty="0">
                <a:solidFill>
                  <a:srgbClr val="7030A0"/>
                </a:solidFill>
              </a:rPr>
              <a:t>Air quality in Poland and Europe, December 19, 2020 8:00 pm</a:t>
            </a:r>
            <a:endParaRPr lang="pl-PL" b="1" i="1" dirty="0">
              <a:solidFill>
                <a:srgbClr val="7030A0"/>
              </a:solidFill>
            </a:endParaRPr>
          </a:p>
        </p:txBody>
      </p:sp>
    </p:spTree>
    <p:extLst>
      <p:ext uri="{BB962C8B-B14F-4D97-AF65-F5344CB8AC3E}">
        <p14:creationId xmlns:p14="http://schemas.microsoft.com/office/powerpoint/2010/main" val="8050315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A5A52255-BF61-5B8A-2288-953FD897D3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2644" y="3992056"/>
            <a:ext cx="2983260" cy="1988840"/>
          </a:xfrm>
          <a:prstGeom prst="rect">
            <a:avLst/>
          </a:prstGeom>
        </p:spPr>
      </p:pic>
      <p:pic>
        <p:nvPicPr>
          <p:cNvPr id="13" name="Obraz 12">
            <a:extLst>
              <a:ext uri="{FF2B5EF4-FFF2-40B4-BE49-F238E27FC236}">
                <a16:creationId xmlns:a16="http://schemas.microsoft.com/office/drawing/2014/main" id="{F6ABB8CC-310E-D99E-65EF-EE7A2B668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721" y="2848077"/>
            <a:ext cx="2781963" cy="1853483"/>
          </a:xfrm>
          <a:prstGeom prst="rect">
            <a:avLst/>
          </a:prstGeom>
        </p:spPr>
      </p:pic>
      <p:pic>
        <p:nvPicPr>
          <p:cNvPr id="11" name="Obraz 10">
            <a:extLst>
              <a:ext uri="{FF2B5EF4-FFF2-40B4-BE49-F238E27FC236}">
                <a16:creationId xmlns:a16="http://schemas.microsoft.com/office/drawing/2014/main" id="{5D57449D-AE50-137C-D565-5996E34CD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330" y="1752578"/>
            <a:ext cx="3028082" cy="1800200"/>
          </a:xfrm>
          <a:prstGeom prst="rect">
            <a:avLst/>
          </a:prstGeom>
        </p:spPr>
      </p:pic>
      <p:sp>
        <p:nvSpPr>
          <p:cNvPr id="3" name="pole tekstowe 2">
            <a:extLst>
              <a:ext uri="{FF2B5EF4-FFF2-40B4-BE49-F238E27FC236}">
                <a16:creationId xmlns:a16="http://schemas.microsoft.com/office/drawing/2014/main" id="{7A3ED11F-5CC7-85ED-B7FE-925E1659435A}"/>
              </a:ext>
            </a:extLst>
          </p:cNvPr>
          <p:cNvSpPr txBox="1"/>
          <p:nvPr/>
        </p:nvSpPr>
        <p:spPr>
          <a:xfrm>
            <a:off x="4366220" y="374719"/>
            <a:ext cx="5472608" cy="1077218"/>
          </a:xfrm>
          <a:prstGeom prst="rect">
            <a:avLst/>
          </a:prstGeom>
          <a:noFill/>
        </p:spPr>
        <p:txBody>
          <a:bodyPr wrap="square">
            <a:spAutoFit/>
          </a:bodyPr>
          <a:lstStyle/>
          <a:p>
            <a:pPr algn="ctr"/>
            <a:r>
              <a:rPr lang="en-US" sz="1600" b="1" i="1" dirty="0"/>
              <a:t>For humans, car exhaust is more harmful than pollution from industry because exhaust spreads in high concentrations at low altitudes in the immediate vicinity of people</a:t>
            </a:r>
            <a:r>
              <a:rPr lang="pl-PL" sz="1600" b="1" i="1" dirty="0"/>
              <a:t>.</a:t>
            </a:r>
          </a:p>
        </p:txBody>
      </p:sp>
      <p:pic>
        <p:nvPicPr>
          <p:cNvPr id="5" name="Obraz 4">
            <a:extLst>
              <a:ext uri="{FF2B5EF4-FFF2-40B4-BE49-F238E27FC236}">
                <a16:creationId xmlns:a16="http://schemas.microsoft.com/office/drawing/2014/main" id="{7BAC9161-2772-BF53-FDA0-4743D5054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72" y="374719"/>
            <a:ext cx="3240360" cy="1825402"/>
          </a:xfrm>
          <a:prstGeom prst="rect">
            <a:avLst/>
          </a:prstGeom>
        </p:spPr>
      </p:pic>
      <p:sp>
        <p:nvSpPr>
          <p:cNvPr id="7" name="pole tekstowe 6">
            <a:extLst>
              <a:ext uri="{FF2B5EF4-FFF2-40B4-BE49-F238E27FC236}">
                <a16:creationId xmlns:a16="http://schemas.microsoft.com/office/drawing/2014/main" id="{379BE8FC-905B-418D-9685-C98AFC37767C}"/>
              </a:ext>
            </a:extLst>
          </p:cNvPr>
          <p:cNvSpPr txBox="1"/>
          <p:nvPr/>
        </p:nvSpPr>
        <p:spPr>
          <a:xfrm>
            <a:off x="7642584" y="1821681"/>
            <a:ext cx="4392488" cy="830997"/>
          </a:xfrm>
          <a:prstGeom prst="rect">
            <a:avLst/>
          </a:prstGeom>
          <a:noFill/>
        </p:spPr>
        <p:txBody>
          <a:bodyPr wrap="square">
            <a:spAutoFit/>
          </a:bodyPr>
          <a:lstStyle/>
          <a:p>
            <a:pPr algn="ctr"/>
            <a:r>
              <a:rPr lang="en-US" sz="1600" b="1" i="1" dirty="0"/>
              <a:t>Vehicle exhaust is responsible for about 60-70% of the total cancer risk from carcinogenic air pollutants</a:t>
            </a:r>
            <a:endParaRPr lang="pl-PL" sz="1600" b="1" i="1" dirty="0"/>
          </a:p>
        </p:txBody>
      </p:sp>
      <p:sp>
        <p:nvSpPr>
          <p:cNvPr id="9" name="pole tekstowe 8">
            <a:extLst>
              <a:ext uri="{FF2B5EF4-FFF2-40B4-BE49-F238E27FC236}">
                <a16:creationId xmlns:a16="http://schemas.microsoft.com/office/drawing/2014/main" id="{FC93BF61-1478-36F2-5720-8DDD1EC4E93D}"/>
              </a:ext>
            </a:extLst>
          </p:cNvPr>
          <p:cNvSpPr txBox="1"/>
          <p:nvPr/>
        </p:nvSpPr>
        <p:spPr>
          <a:xfrm>
            <a:off x="2448032" y="3663037"/>
            <a:ext cx="3456384" cy="1323439"/>
          </a:xfrm>
          <a:prstGeom prst="rect">
            <a:avLst/>
          </a:prstGeom>
          <a:noFill/>
        </p:spPr>
        <p:txBody>
          <a:bodyPr wrap="square">
            <a:spAutoFit/>
          </a:bodyPr>
          <a:lstStyle/>
          <a:p>
            <a:pPr algn="ctr"/>
            <a:r>
              <a:rPr lang="pl-PL" sz="1600" b="1" i="1" dirty="0"/>
              <a:t>T</a:t>
            </a:r>
            <a:r>
              <a:rPr lang="en-US" sz="1600" b="1" i="1" dirty="0"/>
              <a:t>he </a:t>
            </a:r>
            <a:r>
              <a:rPr lang="pl-PL" sz="1600" b="1" i="1" dirty="0" err="1"/>
              <a:t>biggest</a:t>
            </a:r>
            <a:r>
              <a:rPr lang="pl-PL" sz="1600" b="1" i="1" dirty="0"/>
              <a:t> </a:t>
            </a:r>
            <a:r>
              <a:rPr lang="en-US" sz="1600" b="1" i="1" dirty="0"/>
              <a:t>environmental pollution is generated by road transport (72%), followed by maritime transport (14%), aviation (13%) and rail transport </a:t>
            </a:r>
            <a:r>
              <a:rPr lang="pl-PL" sz="1600" b="1" i="1" dirty="0"/>
              <a:t>(0,4 %).</a:t>
            </a:r>
          </a:p>
        </p:txBody>
      </p:sp>
      <p:pic>
        <p:nvPicPr>
          <p:cNvPr id="17" name="Obraz 16">
            <a:extLst>
              <a:ext uri="{FF2B5EF4-FFF2-40B4-BE49-F238E27FC236}">
                <a16:creationId xmlns:a16="http://schemas.microsoft.com/office/drawing/2014/main" id="{5EEBED07-A75D-7BE1-B99F-ACFB6F2975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739" y="2625958"/>
            <a:ext cx="2412267" cy="1579842"/>
          </a:xfrm>
          <a:prstGeom prst="rect">
            <a:avLst/>
          </a:prstGeom>
        </p:spPr>
      </p:pic>
      <p:sp>
        <p:nvSpPr>
          <p:cNvPr id="4" name="pole tekstowe 3">
            <a:extLst>
              <a:ext uri="{FF2B5EF4-FFF2-40B4-BE49-F238E27FC236}">
                <a16:creationId xmlns:a16="http://schemas.microsoft.com/office/drawing/2014/main" id="{72532B75-C9CB-1293-5B04-CE852E7F38C2}"/>
              </a:ext>
            </a:extLst>
          </p:cNvPr>
          <p:cNvSpPr txBox="1"/>
          <p:nvPr/>
        </p:nvSpPr>
        <p:spPr>
          <a:xfrm>
            <a:off x="1001299" y="5480792"/>
            <a:ext cx="6094674" cy="1077218"/>
          </a:xfrm>
          <a:prstGeom prst="rect">
            <a:avLst/>
          </a:prstGeom>
          <a:noFill/>
        </p:spPr>
        <p:txBody>
          <a:bodyPr wrap="square">
            <a:spAutoFit/>
          </a:bodyPr>
          <a:lstStyle/>
          <a:p>
            <a:pPr algn="ctr"/>
            <a:r>
              <a:rPr lang="en-US" sz="1600" b="1" i="1" dirty="0"/>
              <a:t>The European Green Deal aims to achieve a 90% reduction in transport-related greenhouse gas emissions by 2050. Reaching this milestone will involve significant changes in how we power and operate our cars, planes, and ships.</a:t>
            </a:r>
            <a:endParaRPr lang="pl-PL" sz="1600" b="1" i="1" dirty="0"/>
          </a:p>
        </p:txBody>
      </p:sp>
    </p:spTree>
    <p:extLst>
      <p:ext uri="{BB962C8B-B14F-4D97-AF65-F5344CB8AC3E}">
        <p14:creationId xmlns:p14="http://schemas.microsoft.com/office/powerpoint/2010/main" val="3457140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35ED6967-3A42-AF64-A89D-2D6C47B29A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39" y="116632"/>
            <a:ext cx="6596927" cy="4680520"/>
          </a:xfrm>
          <a:prstGeom prst="rect">
            <a:avLst/>
          </a:prstGeom>
          <a:effectLst>
            <a:softEdge rad="317500"/>
          </a:effectLst>
        </p:spPr>
      </p:pic>
      <p:sp>
        <p:nvSpPr>
          <p:cNvPr id="9" name="pole tekstowe 8">
            <a:extLst>
              <a:ext uri="{FF2B5EF4-FFF2-40B4-BE49-F238E27FC236}">
                <a16:creationId xmlns:a16="http://schemas.microsoft.com/office/drawing/2014/main" id="{08604614-D5CA-CDD6-8293-A3F7F66CA404}"/>
              </a:ext>
            </a:extLst>
          </p:cNvPr>
          <p:cNvSpPr txBox="1"/>
          <p:nvPr/>
        </p:nvSpPr>
        <p:spPr>
          <a:xfrm>
            <a:off x="7534572" y="116632"/>
            <a:ext cx="3168352" cy="2031325"/>
          </a:xfrm>
          <a:prstGeom prst="rect">
            <a:avLst/>
          </a:prstGeom>
          <a:solidFill>
            <a:srgbClr val="002060"/>
          </a:solidFill>
          <a:effectLst>
            <a:softEdge rad="317500"/>
          </a:effectLst>
        </p:spPr>
        <p:txBody>
          <a:bodyPr wrap="square" rtlCol="0">
            <a:spAutoFit/>
          </a:bodyPr>
          <a:lstStyle/>
          <a:p>
            <a:pPr algn="ctr">
              <a:lnSpc>
                <a:spcPct val="90000"/>
              </a:lnSpc>
            </a:pPr>
            <a:endParaRPr lang="pl-PL" sz="2800" b="1" i="1" dirty="0">
              <a:solidFill>
                <a:schemeClr val="bg1"/>
              </a:solidFill>
            </a:endParaRPr>
          </a:p>
          <a:p>
            <a:pPr algn="ctr">
              <a:lnSpc>
                <a:spcPct val="90000"/>
              </a:lnSpc>
            </a:pPr>
            <a:r>
              <a:rPr lang="pl-PL" sz="2800" b="1" i="1" dirty="0">
                <a:solidFill>
                  <a:schemeClr val="bg1"/>
                </a:solidFill>
              </a:rPr>
              <a:t>The</a:t>
            </a:r>
          </a:p>
          <a:p>
            <a:pPr algn="ctr">
              <a:lnSpc>
                <a:spcPct val="90000"/>
              </a:lnSpc>
            </a:pPr>
            <a:r>
              <a:rPr lang="pl-PL" sz="2800" b="1" i="1" dirty="0" err="1">
                <a:solidFill>
                  <a:schemeClr val="bg1"/>
                </a:solidFill>
              </a:rPr>
              <a:t>ozone</a:t>
            </a:r>
            <a:r>
              <a:rPr lang="pl-PL" sz="2800" b="1" i="1" dirty="0">
                <a:solidFill>
                  <a:schemeClr val="bg1"/>
                </a:solidFill>
              </a:rPr>
              <a:t> hole</a:t>
            </a:r>
          </a:p>
          <a:p>
            <a:pPr algn="ctr">
              <a:lnSpc>
                <a:spcPct val="90000"/>
              </a:lnSpc>
            </a:pPr>
            <a:endParaRPr lang="pl-PL" sz="2800" b="1" i="1" dirty="0">
              <a:solidFill>
                <a:schemeClr val="bg1"/>
              </a:solidFill>
            </a:endParaRPr>
          </a:p>
          <a:p>
            <a:pPr algn="ctr">
              <a:lnSpc>
                <a:spcPct val="90000"/>
              </a:lnSpc>
            </a:pPr>
            <a:endParaRPr lang="pl-PL" sz="2800" b="1" i="1" dirty="0">
              <a:solidFill>
                <a:schemeClr val="bg1"/>
              </a:solidFill>
            </a:endParaRPr>
          </a:p>
        </p:txBody>
      </p:sp>
      <p:sp>
        <p:nvSpPr>
          <p:cNvPr id="11" name="pole tekstowe 10">
            <a:extLst>
              <a:ext uri="{FF2B5EF4-FFF2-40B4-BE49-F238E27FC236}">
                <a16:creationId xmlns:a16="http://schemas.microsoft.com/office/drawing/2014/main" id="{74492CBA-E453-B1D3-3FE2-D6144D4F2A8C}"/>
              </a:ext>
            </a:extLst>
          </p:cNvPr>
          <p:cNvSpPr txBox="1"/>
          <p:nvPr/>
        </p:nvSpPr>
        <p:spPr>
          <a:xfrm>
            <a:off x="7263559" y="2279188"/>
            <a:ext cx="3456384" cy="584775"/>
          </a:xfrm>
          <a:prstGeom prst="rect">
            <a:avLst/>
          </a:prstGeom>
          <a:noFill/>
        </p:spPr>
        <p:txBody>
          <a:bodyPr wrap="square">
            <a:spAutoFit/>
          </a:bodyPr>
          <a:lstStyle/>
          <a:p>
            <a:pPr algn="ctr"/>
            <a:r>
              <a:rPr lang="pl-PL" sz="1600" b="1" i="1" dirty="0"/>
              <a:t>… r</a:t>
            </a:r>
            <a:r>
              <a:rPr lang="en-US" sz="1600" b="1" i="1" dirty="0"/>
              <a:t>educing the amount of ozone in the Earth's stratosphere</a:t>
            </a:r>
            <a:endParaRPr lang="pl-PL" sz="1600" b="1" i="1" dirty="0"/>
          </a:p>
        </p:txBody>
      </p:sp>
      <p:sp>
        <p:nvSpPr>
          <p:cNvPr id="13" name="pole tekstowe 12">
            <a:extLst>
              <a:ext uri="{FF2B5EF4-FFF2-40B4-BE49-F238E27FC236}">
                <a16:creationId xmlns:a16="http://schemas.microsoft.com/office/drawing/2014/main" id="{D5C0F508-EB0C-31C6-A0E8-D4311EFAD2A1}"/>
              </a:ext>
            </a:extLst>
          </p:cNvPr>
          <p:cNvSpPr txBox="1"/>
          <p:nvPr/>
        </p:nvSpPr>
        <p:spPr>
          <a:xfrm>
            <a:off x="6670476" y="3136612"/>
            <a:ext cx="4752528" cy="584775"/>
          </a:xfrm>
          <a:prstGeom prst="rect">
            <a:avLst/>
          </a:prstGeom>
          <a:noFill/>
        </p:spPr>
        <p:txBody>
          <a:bodyPr wrap="square">
            <a:spAutoFit/>
          </a:bodyPr>
          <a:lstStyle/>
          <a:p>
            <a:pPr algn="ctr"/>
            <a:r>
              <a:rPr lang="pl-PL" sz="1600" b="1" i="1" dirty="0"/>
              <a:t>… </a:t>
            </a:r>
            <a:r>
              <a:rPr lang="en-US" sz="1600" b="1" i="1" dirty="0"/>
              <a:t>Ozone forms and decays when exposed to sunlight</a:t>
            </a:r>
            <a:endParaRPr lang="pl-PL" sz="1600" b="1" i="1" dirty="0"/>
          </a:p>
        </p:txBody>
      </p:sp>
      <p:sp>
        <p:nvSpPr>
          <p:cNvPr id="15" name="pole tekstowe 14">
            <a:extLst>
              <a:ext uri="{FF2B5EF4-FFF2-40B4-BE49-F238E27FC236}">
                <a16:creationId xmlns:a16="http://schemas.microsoft.com/office/drawing/2014/main" id="{523D2CBE-E6DF-DBE3-D76F-EEE3CB614E6F}"/>
              </a:ext>
            </a:extLst>
          </p:cNvPr>
          <p:cNvSpPr txBox="1"/>
          <p:nvPr/>
        </p:nvSpPr>
        <p:spPr>
          <a:xfrm>
            <a:off x="6343367" y="3899146"/>
            <a:ext cx="5727709" cy="338554"/>
          </a:xfrm>
          <a:prstGeom prst="rect">
            <a:avLst/>
          </a:prstGeom>
          <a:noFill/>
        </p:spPr>
        <p:txBody>
          <a:bodyPr wrap="square">
            <a:spAutoFit/>
          </a:bodyPr>
          <a:lstStyle/>
          <a:p>
            <a:r>
              <a:rPr lang="pl-PL" sz="1600" b="1" i="1" dirty="0"/>
              <a:t>… in</a:t>
            </a:r>
            <a:r>
              <a:rPr lang="en-US" sz="1600" b="1" i="1" dirty="0"/>
              <a:t>creased emissions of CFCs used in aerosol production</a:t>
            </a:r>
            <a:endParaRPr lang="pl-PL" sz="1600" b="1" i="1" dirty="0"/>
          </a:p>
        </p:txBody>
      </p:sp>
      <p:sp>
        <p:nvSpPr>
          <p:cNvPr id="17" name="pole tekstowe 16">
            <a:extLst>
              <a:ext uri="{FF2B5EF4-FFF2-40B4-BE49-F238E27FC236}">
                <a16:creationId xmlns:a16="http://schemas.microsoft.com/office/drawing/2014/main" id="{4FAFDC02-160A-B26F-A2E1-27A2A3B436AA}"/>
              </a:ext>
            </a:extLst>
          </p:cNvPr>
          <p:cNvSpPr txBox="1"/>
          <p:nvPr/>
        </p:nvSpPr>
        <p:spPr>
          <a:xfrm>
            <a:off x="1103522" y="5263690"/>
            <a:ext cx="6094674" cy="338554"/>
          </a:xfrm>
          <a:prstGeom prst="rect">
            <a:avLst/>
          </a:prstGeom>
          <a:noFill/>
        </p:spPr>
        <p:txBody>
          <a:bodyPr wrap="square">
            <a:spAutoFit/>
          </a:bodyPr>
          <a:lstStyle/>
          <a:p>
            <a:r>
              <a:rPr lang="pl-PL" sz="1600" b="1" i="1" dirty="0"/>
              <a:t>… t</a:t>
            </a:r>
            <a:r>
              <a:rPr lang="en-US" sz="1600" b="1" i="1" dirty="0"/>
              <a:t>he ozone hole has very serious consequences for life</a:t>
            </a:r>
            <a:endParaRPr lang="pl-PL" sz="1600" b="1" i="1" dirty="0"/>
          </a:p>
        </p:txBody>
      </p:sp>
      <p:sp>
        <p:nvSpPr>
          <p:cNvPr id="19" name="pole tekstowe 18">
            <a:extLst>
              <a:ext uri="{FF2B5EF4-FFF2-40B4-BE49-F238E27FC236}">
                <a16:creationId xmlns:a16="http://schemas.microsoft.com/office/drawing/2014/main" id="{2F0FADEB-911E-AA4F-97CA-1F1E1BD280F3}"/>
              </a:ext>
            </a:extLst>
          </p:cNvPr>
          <p:cNvSpPr txBox="1"/>
          <p:nvPr/>
        </p:nvSpPr>
        <p:spPr>
          <a:xfrm>
            <a:off x="1439898" y="5949280"/>
            <a:ext cx="6094674" cy="338554"/>
          </a:xfrm>
          <a:prstGeom prst="rect">
            <a:avLst/>
          </a:prstGeom>
          <a:noFill/>
        </p:spPr>
        <p:txBody>
          <a:bodyPr wrap="square">
            <a:spAutoFit/>
          </a:bodyPr>
          <a:lstStyle/>
          <a:p>
            <a:r>
              <a:rPr lang="pl-PL" sz="1600" b="1" i="1" dirty="0"/>
              <a:t>… t</a:t>
            </a:r>
            <a:r>
              <a:rPr lang="en-US" sz="1600" b="1" i="1" dirty="0"/>
              <a:t>he ozone hole is the enemy of the whole Earth</a:t>
            </a:r>
            <a:endParaRPr lang="pl-PL" sz="1600" b="1" i="1" dirty="0"/>
          </a:p>
        </p:txBody>
      </p:sp>
      <p:pic>
        <p:nvPicPr>
          <p:cNvPr id="20" name="Obraz 19">
            <a:extLst>
              <a:ext uri="{FF2B5EF4-FFF2-40B4-BE49-F238E27FC236}">
                <a16:creationId xmlns:a16="http://schemas.microsoft.com/office/drawing/2014/main" id="{FB7D1D25-BFFA-E6A6-A4D1-36BC10522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753" y="4398137"/>
            <a:ext cx="2338935" cy="2338935"/>
          </a:xfrm>
          <a:prstGeom prst="rect">
            <a:avLst/>
          </a:prstGeom>
        </p:spPr>
      </p:pic>
    </p:spTree>
    <p:extLst>
      <p:ext uri="{BB962C8B-B14F-4D97-AF65-F5344CB8AC3E}">
        <p14:creationId xmlns:p14="http://schemas.microsoft.com/office/powerpoint/2010/main" val="1365343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ole tekstowe 13">
            <a:extLst>
              <a:ext uri="{FF2B5EF4-FFF2-40B4-BE49-F238E27FC236}">
                <a16:creationId xmlns:a16="http://schemas.microsoft.com/office/drawing/2014/main" id="{DD3A88D1-B66A-8806-C7ED-D01156DEFCE9}"/>
              </a:ext>
            </a:extLst>
          </p:cNvPr>
          <p:cNvSpPr txBox="1"/>
          <p:nvPr/>
        </p:nvSpPr>
        <p:spPr>
          <a:xfrm>
            <a:off x="8254652" y="404664"/>
            <a:ext cx="3096344" cy="1323439"/>
          </a:xfrm>
          <a:prstGeom prst="rect">
            <a:avLst/>
          </a:prstGeom>
          <a:noFill/>
        </p:spPr>
        <p:txBody>
          <a:bodyPr wrap="square">
            <a:spAutoFit/>
          </a:bodyPr>
          <a:lstStyle/>
          <a:p>
            <a:pPr algn="ctr"/>
            <a:r>
              <a:rPr lang="en-US" sz="1600" b="1" i="1" dirty="0"/>
              <a:t>Acid rain is precipitation (not just rain, but also snow or fog) that contains large amounts of acids, most commonly sulfuric and nitric acids</a:t>
            </a:r>
            <a:endParaRPr lang="pl-PL" sz="1600" b="1" i="1" dirty="0"/>
          </a:p>
        </p:txBody>
      </p:sp>
      <p:sp>
        <p:nvSpPr>
          <p:cNvPr id="16" name="pole tekstowe 15">
            <a:extLst>
              <a:ext uri="{FF2B5EF4-FFF2-40B4-BE49-F238E27FC236}">
                <a16:creationId xmlns:a16="http://schemas.microsoft.com/office/drawing/2014/main" id="{E12026AD-9084-0D06-DAB1-D653174306C1}"/>
              </a:ext>
            </a:extLst>
          </p:cNvPr>
          <p:cNvSpPr txBox="1"/>
          <p:nvPr/>
        </p:nvSpPr>
        <p:spPr>
          <a:xfrm>
            <a:off x="8503837" y="2688014"/>
            <a:ext cx="2597973" cy="1077218"/>
          </a:xfrm>
          <a:prstGeom prst="rect">
            <a:avLst/>
          </a:prstGeom>
          <a:noFill/>
        </p:spPr>
        <p:txBody>
          <a:bodyPr wrap="square">
            <a:spAutoFit/>
          </a:bodyPr>
          <a:lstStyle/>
          <a:p>
            <a:pPr algn="ctr"/>
            <a:r>
              <a:rPr lang="pl-PL" sz="1600" b="1" i="1" dirty="0"/>
              <a:t>A</a:t>
            </a:r>
            <a:r>
              <a:rPr lang="en-US" sz="1600" b="1" i="1" dirty="0"/>
              <a:t>re mostly a direct consequence of human pollution of the environment</a:t>
            </a:r>
            <a:r>
              <a:rPr lang="pl-PL" sz="1600" b="1" i="1" dirty="0"/>
              <a:t>.</a:t>
            </a:r>
          </a:p>
        </p:txBody>
      </p:sp>
      <p:sp>
        <p:nvSpPr>
          <p:cNvPr id="18" name="pole tekstowe 17">
            <a:extLst>
              <a:ext uri="{FF2B5EF4-FFF2-40B4-BE49-F238E27FC236}">
                <a16:creationId xmlns:a16="http://schemas.microsoft.com/office/drawing/2014/main" id="{BD2088C9-88D3-390D-6C23-093AAF7D4CF0}"/>
              </a:ext>
            </a:extLst>
          </p:cNvPr>
          <p:cNvSpPr txBox="1"/>
          <p:nvPr/>
        </p:nvSpPr>
        <p:spPr>
          <a:xfrm>
            <a:off x="8473518" y="4725144"/>
            <a:ext cx="2736304" cy="1323439"/>
          </a:xfrm>
          <a:prstGeom prst="rect">
            <a:avLst/>
          </a:prstGeom>
          <a:noFill/>
        </p:spPr>
        <p:txBody>
          <a:bodyPr wrap="square">
            <a:spAutoFit/>
          </a:bodyPr>
          <a:lstStyle/>
          <a:p>
            <a:pPr algn="ctr"/>
            <a:r>
              <a:rPr lang="en-US" sz="1600" b="1" i="1" dirty="0"/>
              <a:t>In nature, rotting vegetation and erupting volcanoes release certain chemicals into the atmosphere that can cause acid rain</a:t>
            </a:r>
            <a:r>
              <a:rPr lang="pl-PL" sz="1600" b="1" i="1" dirty="0"/>
              <a:t>.</a:t>
            </a:r>
          </a:p>
        </p:txBody>
      </p:sp>
      <p:sp>
        <p:nvSpPr>
          <p:cNvPr id="20" name="pole tekstowe 19">
            <a:extLst>
              <a:ext uri="{FF2B5EF4-FFF2-40B4-BE49-F238E27FC236}">
                <a16:creationId xmlns:a16="http://schemas.microsoft.com/office/drawing/2014/main" id="{5333A30F-4D17-8979-2EB5-ADA27E02C17A}"/>
              </a:ext>
            </a:extLst>
          </p:cNvPr>
          <p:cNvSpPr txBox="1"/>
          <p:nvPr/>
        </p:nvSpPr>
        <p:spPr>
          <a:xfrm>
            <a:off x="1413892" y="5301208"/>
            <a:ext cx="5190393" cy="830997"/>
          </a:xfrm>
          <a:prstGeom prst="rect">
            <a:avLst/>
          </a:prstGeom>
          <a:noFill/>
        </p:spPr>
        <p:txBody>
          <a:bodyPr wrap="square">
            <a:spAutoFit/>
          </a:bodyPr>
          <a:lstStyle/>
          <a:p>
            <a:pPr algn="ctr"/>
            <a:r>
              <a:rPr lang="en-US" sz="1600" b="1" i="1" dirty="0"/>
              <a:t>However, the biggest sources of substances that form acid rain are air pollutants such as coal-fired power plants, factories and cars.</a:t>
            </a:r>
            <a:endParaRPr lang="pl-PL" sz="1600" b="1" i="1" dirty="0"/>
          </a:p>
        </p:txBody>
      </p:sp>
      <p:pic>
        <p:nvPicPr>
          <p:cNvPr id="22" name="Obraz 21">
            <a:extLst>
              <a:ext uri="{FF2B5EF4-FFF2-40B4-BE49-F238E27FC236}">
                <a16:creationId xmlns:a16="http://schemas.microsoft.com/office/drawing/2014/main" id="{EEF54178-829C-C377-B699-828AD0717E01}"/>
              </a:ext>
            </a:extLst>
          </p:cNvPr>
          <p:cNvPicPr>
            <a:picLocks noChangeAspect="1"/>
          </p:cNvPicPr>
          <p:nvPr/>
        </p:nvPicPr>
        <p:blipFill>
          <a:blip r:embed="rId3"/>
          <a:stretch>
            <a:fillRect/>
          </a:stretch>
        </p:blipFill>
        <p:spPr>
          <a:xfrm>
            <a:off x="0" y="0"/>
            <a:ext cx="7684422" cy="4725144"/>
          </a:xfrm>
          <a:prstGeom prst="rect">
            <a:avLst/>
          </a:prstGeom>
        </p:spPr>
      </p:pic>
      <p:sp>
        <p:nvSpPr>
          <p:cNvPr id="23" name="pole tekstowe 22">
            <a:extLst>
              <a:ext uri="{FF2B5EF4-FFF2-40B4-BE49-F238E27FC236}">
                <a16:creationId xmlns:a16="http://schemas.microsoft.com/office/drawing/2014/main" id="{092C9532-B354-CE31-E419-AD6BA125669B}"/>
              </a:ext>
            </a:extLst>
          </p:cNvPr>
          <p:cNvSpPr txBox="1"/>
          <p:nvPr/>
        </p:nvSpPr>
        <p:spPr>
          <a:xfrm>
            <a:off x="189756" y="77941"/>
            <a:ext cx="2038962" cy="535531"/>
          </a:xfrm>
          <a:prstGeom prst="rect">
            <a:avLst/>
          </a:prstGeom>
          <a:noFill/>
        </p:spPr>
        <p:txBody>
          <a:bodyPr wrap="square" rtlCol="0">
            <a:spAutoFit/>
          </a:bodyPr>
          <a:lstStyle/>
          <a:p>
            <a:pPr>
              <a:lnSpc>
                <a:spcPct val="90000"/>
              </a:lnSpc>
            </a:pPr>
            <a:r>
              <a:rPr lang="pl-PL" sz="3200" b="1" i="1" dirty="0" err="1"/>
              <a:t>Acid</a:t>
            </a:r>
            <a:r>
              <a:rPr lang="pl-PL" sz="3200" b="1" i="1" dirty="0"/>
              <a:t> </a:t>
            </a:r>
            <a:r>
              <a:rPr lang="pl-PL" sz="3200" b="1" i="1" dirty="0" err="1"/>
              <a:t>rain</a:t>
            </a:r>
            <a:endParaRPr lang="pl-PL" sz="3200" b="1" i="1" dirty="0"/>
          </a:p>
        </p:txBody>
      </p:sp>
      <p:pic>
        <p:nvPicPr>
          <p:cNvPr id="27" name="Obraz 26">
            <a:extLst>
              <a:ext uri="{FF2B5EF4-FFF2-40B4-BE49-F238E27FC236}">
                <a16:creationId xmlns:a16="http://schemas.microsoft.com/office/drawing/2014/main" id="{8CDEC466-EBE5-8ACA-C559-9A8600F4BF3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97459" y="1492161"/>
            <a:ext cx="1810728" cy="1449766"/>
          </a:xfrm>
          <a:prstGeom prst="rect">
            <a:avLst/>
          </a:prstGeom>
        </p:spPr>
      </p:pic>
      <p:pic>
        <p:nvPicPr>
          <p:cNvPr id="29" name="Obraz 28">
            <a:extLst>
              <a:ext uri="{FF2B5EF4-FFF2-40B4-BE49-F238E27FC236}">
                <a16:creationId xmlns:a16="http://schemas.microsoft.com/office/drawing/2014/main" id="{6AE11261-D693-3D3E-8603-4EC8FB97F40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347" b="97112" l="7000" r="94500"/>
                    </a14:imgEffect>
                  </a14:imgLayer>
                </a14:imgProps>
              </a:ext>
              <a:ext uri="{28A0092B-C50C-407E-A947-70E740481C1C}">
                <a14:useLocalDpi xmlns:a14="http://schemas.microsoft.com/office/drawing/2010/main" val="0"/>
              </a:ext>
            </a:extLst>
          </a:blip>
          <a:stretch>
            <a:fillRect/>
          </a:stretch>
        </p:blipFill>
        <p:spPr>
          <a:xfrm>
            <a:off x="6382444" y="4872410"/>
            <a:ext cx="2438400" cy="1688592"/>
          </a:xfrm>
          <a:prstGeom prst="rect">
            <a:avLst/>
          </a:prstGeom>
        </p:spPr>
      </p:pic>
      <p:pic>
        <p:nvPicPr>
          <p:cNvPr id="30" name="Obraz 29">
            <a:extLst>
              <a:ext uri="{FF2B5EF4-FFF2-40B4-BE49-F238E27FC236}">
                <a16:creationId xmlns:a16="http://schemas.microsoft.com/office/drawing/2014/main" id="{D7077663-16D5-F061-F7AA-B193761DF26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889" y="4799039"/>
            <a:ext cx="1054806" cy="844534"/>
          </a:xfrm>
          <a:prstGeom prst="rect">
            <a:avLst/>
          </a:prstGeom>
        </p:spPr>
      </p:pic>
      <p:pic>
        <p:nvPicPr>
          <p:cNvPr id="31" name="Obraz 30">
            <a:extLst>
              <a:ext uri="{FF2B5EF4-FFF2-40B4-BE49-F238E27FC236}">
                <a16:creationId xmlns:a16="http://schemas.microsoft.com/office/drawing/2014/main" id="{99B8A0C5-2C42-EAC2-8510-1E4CCB3893AE}"/>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347" b="97112" l="7000" r="94500"/>
                    </a14:imgEffect>
                  </a14:imgLayer>
                </a14:imgProps>
              </a:ext>
              <a:ext uri="{28A0092B-C50C-407E-A947-70E740481C1C}">
                <a14:useLocalDpi xmlns:a14="http://schemas.microsoft.com/office/drawing/2010/main" val="0"/>
              </a:ext>
            </a:extLst>
          </a:blip>
          <a:stretch>
            <a:fillRect/>
          </a:stretch>
        </p:blipFill>
        <p:spPr>
          <a:xfrm>
            <a:off x="446828" y="5301208"/>
            <a:ext cx="1064349" cy="737062"/>
          </a:xfrm>
          <a:prstGeom prst="rect">
            <a:avLst/>
          </a:prstGeom>
        </p:spPr>
      </p:pic>
      <p:pic>
        <p:nvPicPr>
          <p:cNvPr id="32" name="Obraz 31">
            <a:extLst>
              <a:ext uri="{FF2B5EF4-FFF2-40B4-BE49-F238E27FC236}">
                <a16:creationId xmlns:a16="http://schemas.microsoft.com/office/drawing/2014/main" id="{CC9D8DAE-3BE1-3663-2E7E-F2012F4A3D5A}"/>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347" b="97112" l="7000" r="94500"/>
                    </a14:imgEffect>
                  </a14:imgLayer>
                </a14:imgProps>
              </a:ext>
              <a:ext uri="{28A0092B-C50C-407E-A947-70E740481C1C}">
                <a14:useLocalDpi xmlns:a14="http://schemas.microsoft.com/office/drawing/2010/main" val="0"/>
              </a:ext>
            </a:extLst>
          </a:blip>
          <a:stretch>
            <a:fillRect/>
          </a:stretch>
        </p:blipFill>
        <p:spPr>
          <a:xfrm>
            <a:off x="88963" y="5866650"/>
            <a:ext cx="840212" cy="581847"/>
          </a:xfrm>
          <a:prstGeom prst="rect">
            <a:avLst/>
          </a:prstGeom>
        </p:spPr>
      </p:pic>
      <p:pic>
        <p:nvPicPr>
          <p:cNvPr id="33" name="Obraz 32">
            <a:extLst>
              <a:ext uri="{FF2B5EF4-FFF2-40B4-BE49-F238E27FC236}">
                <a16:creationId xmlns:a16="http://schemas.microsoft.com/office/drawing/2014/main" id="{2C89B1E5-B680-0D94-D576-44B9236E0D7F}"/>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9458" y="5749852"/>
            <a:ext cx="988916" cy="791779"/>
          </a:xfrm>
          <a:prstGeom prst="rect">
            <a:avLst/>
          </a:prstGeom>
        </p:spPr>
      </p:pic>
      <p:pic>
        <p:nvPicPr>
          <p:cNvPr id="34" name="Obraz 33">
            <a:extLst>
              <a:ext uri="{FF2B5EF4-FFF2-40B4-BE49-F238E27FC236}">
                <a16:creationId xmlns:a16="http://schemas.microsoft.com/office/drawing/2014/main" id="{719B089D-9E6D-4073-B938-286AF4A405A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9069" y="6128636"/>
            <a:ext cx="687812" cy="550699"/>
          </a:xfrm>
          <a:prstGeom prst="rect">
            <a:avLst/>
          </a:prstGeom>
        </p:spPr>
      </p:pic>
      <p:pic>
        <p:nvPicPr>
          <p:cNvPr id="35" name="Obraz 34">
            <a:extLst>
              <a:ext uri="{FF2B5EF4-FFF2-40B4-BE49-F238E27FC236}">
                <a16:creationId xmlns:a16="http://schemas.microsoft.com/office/drawing/2014/main" id="{42DD4D39-2876-9083-EA17-71A9FC89A40D}"/>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2347" b="97112" l="7000" r="94500"/>
                    </a14:imgEffect>
                  </a14:imgLayer>
                </a14:imgProps>
              </a:ext>
              <a:ext uri="{28A0092B-C50C-407E-A947-70E740481C1C}">
                <a14:useLocalDpi xmlns:a14="http://schemas.microsoft.com/office/drawing/2010/main" val="0"/>
              </a:ext>
            </a:extLst>
          </a:blip>
          <a:stretch>
            <a:fillRect/>
          </a:stretch>
        </p:blipFill>
        <p:spPr>
          <a:xfrm>
            <a:off x="8614692" y="3859112"/>
            <a:ext cx="1150640" cy="796818"/>
          </a:xfrm>
          <a:prstGeom prst="rect">
            <a:avLst/>
          </a:prstGeom>
        </p:spPr>
      </p:pic>
      <p:pic>
        <p:nvPicPr>
          <p:cNvPr id="36" name="Obraz 35">
            <a:extLst>
              <a:ext uri="{FF2B5EF4-FFF2-40B4-BE49-F238E27FC236}">
                <a16:creationId xmlns:a16="http://schemas.microsoft.com/office/drawing/2014/main" id="{38A1DA1B-77E3-C8ED-F63E-A6DB8AE032DE}"/>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31259" y="4054726"/>
            <a:ext cx="868146" cy="695084"/>
          </a:xfrm>
          <a:prstGeom prst="rect">
            <a:avLst/>
          </a:prstGeom>
        </p:spPr>
      </p:pic>
      <p:pic>
        <p:nvPicPr>
          <p:cNvPr id="37" name="Obraz 36">
            <a:extLst>
              <a:ext uri="{FF2B5EF4-FFF2-40B4-BE49-F238E27FC236}">
                <a16:creationId xmlns:a16="http://schemas.microsoft.com/office/drawing/2014/main" id="{60A451FF-7FD1-7153-964F-AC1C13411353}"/>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65332" y="3765232"/>
            <a:ext cx="751175" cy="601431"/>
          </a:xfrm>
          <a:prstGeom prst="rect">
            <a:avLst/>
          </a:prstGeom>
        </p:spPr>
      </p:pic>
    </p:spTree>
    <p:extLst>
      <p:ext uri="{BB962C8B-B14F-4D97-AF65-F5344CB8AC3E}">
        <p14:creationId xmlns:p14="http://schemas.microsoft.com/office/powerpoint/2010/main" val="27690883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07B29CDE-3305-99F7-3448-68436CCDD781}"/>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27384"/>
            <a:ext cx="12192001" cy="6865144"/>
          </a:xfrm>
          <a:prstGeom prst="rect">
            <a:avLst/>
          </a:prstGeom>
        </p:spPr>
      </p:pic>
      <p:sp>
        <p:nvSpPr>
          <p:cNvPr id="3" name="pole tekstowe 2">
            <a:extLst>
              <a:ext uri="{FF2B5EF4-FFF2-40B4-BE49-F238E27FC236}">
                <a16:creationId xmlns:a16="http://schemas.microsoft.com/office/drawing/2014/main" id="{888B01C9-D497-2194-471D-8857AF25A757}"/>
              </a:ext>
            </a:extLst>
          </p:cNvPr>
          <p:cNvSpPr txBox="1"/>
          <p:nvPr/>
        </p:nvSpPr>
        <p:spPr>
          <a:xfrm>
            <a:off x="261764" y="188640"/>
            <a:ext cx="3335106" cy="523220"/>
          </a:xfrm>
          <a:prstGeom prst="rect">
            <a:avLst/>
          </a:prstGeom>
          <a:noFill/>
        </p:spPr>
        <p:txBody>
          <a:bodyPr wrap="square">
            <a:spAutoFit/>
          </a:bodyPr>
          <a:lstStyle/>
          <a:p>
            <a:pPr algn="ctr"/>
            <a:r>
              <a:rPr lang="pl-PL" sz="2800" b="1" i="1" dirty="0"/>
              <a:t>E</a:t>
            </a:r>
            <a:r>
              <a:rPr lang="en-US" sz="2800" b="1" i="1" dirty="0" err="1"/>
              <a:t>ffect</a:t>
            </a:r>
            <a:r>
              <a:rPr lang="pl-PL" sz="2800" b="1" i="1" dirty="0"/>
              <a:t>s </a:t>
            </a:r>
            <a:r>
              <a:rPr lang="en-US" sz="2800" b="1" i="1" dirty="0"/>
              <a:t>of acid rain</a:t>
            </a:r>
            <a:endParaRPr lang="pl-PL" sz="2800" b="1" i="1" dirty="0"/>
          </a:p>
        </p:txBody>
      </p:sp>
      <p:pic>
        <p:nvPicPr>
          <p:cNvPr id="5" name="Obraz 4">
            <a:extLst>
              <a:ext uri="{FF2B5EF4-FFF2-40B4-BE49-F238E27FC236}">
                <a16:creationId xmlns:a16="http://schemas.microsoft.com/office/drawing/2014/main" id="{932A7657-125E-B0C0-BC12-FB9B861F0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96" y="1052736"/>
            <a:ext cx="3096344" cy="2071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pole tekstowe 5">
            <a:extLst>
              <a:ext uri="{FF2B5EF4-FFF2-40B4-BE49-F238E27FC236}">
                <a16:creationId xmlns:a16="http://schemas.microsoft.com/office/drawing/2014/main" id="{E93A5C3F-4C82-A9BF-984A-67FF54967077}"/>
              </a:ext>
            </a:extLst>
          </p:cNvPr>
          <p:cNvSpPr txBox="1"/>
          <p:nvPr/>
        </p:nvSpPr>
        <p:spPr>
          <a:xfrm>
            <a:off x="754943" y="3059668"/>
            <a:ext cx="2686050" cy="369332"/>
          </a:xfrm>
          <a:prstGeom prst="rect">
            <a:avLst/>
          </a:prstGeom>
          <a:solidFill>
            <a:schemeClr val="bg2">
              <a:lumMod val="10000"/>
            </a:schemeClr>
          </a:solidFill>
        </p:spPr>
        <p:txBody>
          <a:bodyPr wrap="square" rtlCol="0">
            <a:spAutoFit/>
          </a:bodyPr>
          <a:lstStyle/>
          <a:p>
            <a:pPr algn="ctr"/>
            <a:r>
              <a:rPr lang="pl-PL" b="1" dirty="0" err="1">
                <a:solidFill>
                  <a:schemeClr val="bg1">
                    <a:lumMod val="95000"/>
                  </a:schemeClr>
                </a:solidFill>
              </a:rPr>
              <a:t>forest</a:t>
            </a:r>
            <a:r>
              <a:rPr lang="pl-PL" b="1" dirty="0">
                <a:solidFill>
                  <a:schemeClr val="bg1">
                    <a:lumMod val="95000"/>
                  </a:schemeClr>
                </a:solidFill>
              </a:rPr>
              <a:t> </a:t>
            </a:r>
            <a:r>
              <a:rPr lang="pl-PL" b="1" dirty="0" err="1">
                <a:solidFill>
                  <a:schemeClr val="bg1">
                    <a:lumMod val="95000"/>
                  </a:schemeClr>
                </a:solidFill>
              </a:rPr>
              <a:t>destruction</a:t>
            </a:r>
            <a:endParaRPr lang="pl-PL" b="1" dirty="0">
              <a:solidFill>
                <a:schemeClr val="bg1">
                  <a:lumMod val="95000"/>
                </a:schemeClr>
              </a:solidFill>
            </a:endParaRPr>
          </a:p>
        </p:txBody>
      </p:sp>
      <p:pic>
        <p:nvPicPr>
          <p:cNvPr id="7" name="Obraz 6">
            <a:extLst>
              <a:ext uri="{FF2B5EF4-FFF2-40B4-BE49-F238E27FC236}">
                <a16:creationId xmlns:a16="http://schemas.microsoft.com/office/drawing/2014/main" id="{E15428E8-A565-8B86-F33F-E3B68DC75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21" y="3933057"/>
            <a:ext cx="3171321" cy="1993968"/>
          </a:xfrm>
          <a:prstGeom prst="rect">
            <a:avLst/>
          </a:prstGeom>
        </p:spPr>
      </p:pic>
      <p:sp>
        <p:nvSpPr>
          <p:cNvPr id="8" name="pole tekstowe 7">
            <a:extLst>
              <a:ext uri="{FF2B5EF4-FFF2-40B4-BE49-F238E27FC236}">
                <a16:creationId xmlns:a16="http://schemas.microsoft.com/office/drawing/2014/main" id="{9B226DA9-390C-E0EB-6EED-9D1DE893312C}"/>
              </a:ext>
            </a:extLst>
          </p:cNvPr>
          <p:cNvSpPr txBox="1"/>
          <p:nvPr/>
        </p:nvSpPr>
        <p:spPr>
          <a:xfrm>
            <a:off x="764656" y="5805264"/>
            <a:ext cx="2686050" cy="369332"/>
          </a:xfrm>
          <a:prstGeom prst="rect">
            <a:avLst/>
          </a:prstGeom>
          <a:solidFill>
            <a:schemeClr val="bg2">
              <a:lumMod val="10000"/>
            </a:schemeClr>
          </a:solidFill>
        </p:spPr>
        <p:txBody>
          <a:bodyPr wrap="square" rtlCol="0">
            <a:spAutoFit/>
          </a:bodyPr>
          <a:lstStyle/>
          <a:p>
            <a:pPr algn="ctr"/>
            <a:r>
              <a:rPr lang="pl-PL" b="1" dirty="0" err="1">
                <a:solidFill>
                  <a:schemeClr val="bg1">
                    <a:lumMod val="95000"/>
                  </a:schemeClr>
                </a:solidFill>
              </a:rPr>
              <a:t>soil</a:t>
            </a:r>
            <a:r>
              <a:rPr lang="pl-PL" b="1" dirty="0">
                <a:solidFill>
                  <a:schemeClr val="bg1">
                    <a:lumMod val="95000"/>
                  </a:schemeClr>
                </a:solidFill>
              </a:rPr>
              <a:t> </a:t>
            </a:r>
            <a:r>
              <a:rPr lang="pl-PL" b="1" dirty="0" err="1">
                <a:solidFill>
                  <a:schemeClr val="bg1">
                    <a:lumMod val="95000"/>
                  </a:schemeClr>
                </a:solidFill>
              </a:rPr>
              <a:t>acidification</a:t>
            </a:r>
            <a:endParaRPr lang="pl-PL" b="1" dirty="0">
              <a:solidFill>
                <a:schemeClr val="bg1">
                  <a:lumMod val="95000"/>
                </a:schemeClr>
              </a:solidFill>
            </a:endParaRPr>
          </a:p>
        </p:txBody>
      </p:sp>
      <p:pic>
        <p:nvPicPr>
          <p:cNvPr id="9" name="Obraz 8">
            <a:extLst>
              <a:ext uri="{FF2B5EF4-FFF2-40B4-BE49-F238E27FC236}">
                <a16:creationId xmlns:a16="http://schemas.microsoft.com/office/drawing/2014/main" id="{27AEFACD-FDDD-C87F-C1FA-24CF82D17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0676" y="332656"/>
            <a:ext cx="2788424" cy="2088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pole tekstowe 10">
            <a:extLst>
              <a:ext uri="{FF2B5EF4-FFF2-40B4-BE49-F238E27FC236}">
                <a16:creationId xmlns:a16="http://schemas.microsoft.com/office/drawing/2014/main" id="{90DEFDA5-2ACD-90A7-D084-1F5326C2232C}"/>
              </a:ext>
            </a:extLst>
          </p:cNvPr>
          <p:cNvSpPr txBox="1"/>
          <p:nvPr/>
        </p:nvSpPr>
        <p:spPr>
          <a:xfrm>
            <a:off x="7809428" y="2384607"/>
            <a:ext cx="4110920" cy="369332"/>
          </a:xfrm>
          <a:prstGeom prst="rect">
            <a:avLst/>
          </a:prstGeom>
          <a:solidFill>
            <a:schemeClr val="bg2">
              <a:lumMod val="10000"/>
            </a:schemeClr>
          </a:solidFill>
        </p:spPr>
        <p:txBody>
          <a:bodyPr wrap="square" rtlCol="0">
            <a:spAutoFit/>
          </a:bodyPr>
          <a:lstStyle/>
          <a:p>
            <a:pPr algn="ctr"/>
            <a:r>
              <a:rPr lang="pl-PL" b="1" dirty="0" err="1">
                <a:solidFill>
                  <a:schemeClr val="bg1">
                    <a:lumMod val="95000"/>
                  </a:schemeClr>
                </a:solidFill>
              </a:rPr>
              <a:t>acidification</a:t>
            </a:r>
            <a:r>
              <a:rPr lang="pl-PL" b="1" dirty="0">
                <a:solidFill>
                  <a:schemeClr val="bg1">
                    <a:lumMod val="95000"/>
                  </a:schemeClr>
                </a:solidFill>
              </a:rPr>
              <a:t> of </a:t>
            </a:r>
            <a:r>
              <a:rPr lang="pl-PL" b="1" dirty="0" err="1">
                <a:solidFill>
                  <a:schemeClr val="bg1">
                    <a:lumMod val="95000"/>
                  </a:schemeClr>
                </a:solidFill>
              </a:rPr>
              <a:t>surface</a:t>
            </a:r>
            <a:r>
              <a:rPr lang="pl-PL" b="1" dirty="0">
                <a:solidFill>
                  <a:schemeClr val="bg1">
                    <a:lumMod val="95000"/>
                  </a:schemeClr>
                </a:solidFill>
              </a:rPr>
              <a:t> </a:t>
            </a:r>
            <a:r>
              <a:rPr lang="pl-PL" b="1" dirty="0" err="1">
                <a:solidFill>
                  <a:schemeClr val="bg1">
                    <a:lumMod val="95000"/>
                  </a:schemeClr>
                </a:solidFill>
              </a:rPr>
              <a:t>waters</a:t>
            </a:r>
            <a:endParaRPr lang="pl-PL" b="1" dirty="0">
              <a:solidFill>
                <a:schemeClr val="bg1">
                  <a:lumMod val="95000"/>
                </a:schemeClr>
              </a:solidFill>
            </a:endParaRPr>
          </a:p>
        </p:txBody>
      </p:sp>
      <p:pic>
        <p:nvPicPr>
          <p:cNvPr id="12" name="Obraz 11">
            <a:extLst>
              <a:ext uri="{FF2B5EF4-FFF2-40B4-BE49-F238E27FC236}">
                <a16:creationId xmlns:a16="http://schemas.microsoft.com/office/drawing/2014/main" id="{7EE4884B-0413-B1B7-34E5-0FD3755A0F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1540" y="3633988"/>
            <a:ext cx="1905000" cy="2540000"/>
          </a:xfrm>
          <a:prstGeom prst="rect">
            <a:avLst/>
          </a:prstGeom>
        </p:spPr>
      </p:pic>
      <p:pic>
        <p:nvPicPr>
          <p:cNvPr id="13" name="Obraz 12">
            <a:extLst>
              <a:ext uri="{FF2B5EF4-FFF2-40B4-BE49-F238E27FC236}">
                <a16:creationId xmlns:a16="http://schemas.microsoft.com/office/drawing/2014/main" id="{99BB0DD3-0032-364B-85EF-BA86DDEA83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6540" y="3633988"/>
            <a:ext cx="1905000" cy="2540000"/>
          </a:xfrm>
          <a:prstGeom prst="rect">
            <a:avLst/>
          </a:prstGeom>
        </p:spPr>
      </p:pic>
      <p:sp>
        <p:nvSpPr>
          <p:cNvPr id="14" name="pole tekstowe 13">
            <a:extLst>
              <a:ext uri="{FF2B5EF4-FFF2-40B4-BE49-F238E27FC236}">
                <a16:creationId xmlns:a16="http://schemas.microsoft.com/office/drawing/2014/main" id="{1B0A3396-200D-BADD-E507-3888103C1C4B}"/>
              </a:ext>
            </a:extLst>
          </p:cNvPr>
          <p:cNvSpPr txBox="1"/>
          <p:nvPr/>
        </p:nvSpPr>
        <p:spPr>
          <a:xfrm>
            <a:off x="5740932" y="6055271"/>
            <a:ext cx="3025838" cy="369332"/>
          </a:xfrm>
          <a:prstGeom prst="rect">
            <a:avLst/>
          </a:prstGeom>
          <a:solidFill>
            <a:schemeClr val="bg2">
              <a:lumMod val="10000"/>
            </a:schemeClr>
          </a:solidFill>
        </p:spPr>
        <p:txBody>
          <a:bodyPr wrap="square" rtlCol="0">
            <a:spAutoFit/>
          </a:bodyPr>
          <a:lstStyle/>
          <a:p>
            <a:pPr algn="ctr"/>
            <a:r>
              <a:rPr lang="pl-PL" b="1" dirty="0">
                <a:solidFill>
                  <a:schemeClr val="bg1">
                    <a:lumMod val="95000"/>
                  </a:schemeClr>
                </a:solidFill>
              </a:rPr>
              <a:t> </a:t>
            </a:r>
            <a:r>
              <a:rPr lang="pl-PL" b="1" dirty="0" err="1">
                <a:solidFill>
                  <a:schemeClr val="bg1">
                    <a:lumMod val="95000"/>
                  </a:schemeClr>
                </a:solidFill>
              </a:rPr>
              <a:t>destruction</a:t>
            </a:r>
            <a:r>
              <a:rPr lang="pl-PL" b="1" dirty="0">
                <a:solidFill>
                  <a:schemeClr val="bg1">
                    <a:lumMod val="95000"/>
                  </a:schemeClr>
                </a:solidFill>
              </a:rPr>
              <a:t> of </a:t>
            </a:r>
            <a:r>
              <a:rPr lang="pl-PL" b="1" dirty="0" err="1">
                <a:solidFill>
                  <a:schemeClr val="bg1">
                    <a:lumMod val="95000"/>
                  </a:schemeClr>
                </a:solidFill>
              </a:rPr>
              <a:t>stone</a:t>
            </a:r>
            <a:endParaRPr lang="pl-PL" b="1" dirty="0">
              <a:solidFill>
                <a:schemeClr val="bg1">
                  <a:lumMod val="95000"/>
                </a:schemeClr>
              </a:solidFill>
            </a:endParaRPr>
          </a:p>
        </p:txBody>
      </p:sp>
    </p:spTree>
    <p:extLst>
      <p:ext uri="{BB962C8B-B14F-4D97-AF65-F5344CB8AC3E}">
        <p14:creationId xmlns:p14="http://schemas.microsoft.com/office/powerpoint/2010/main" val="26853362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0CCBBAA-F81A-49E3-BF1F-600042521DA2}"/>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893"/>
            <a:ext cx="12188824" cy="6856483"/>
          </a:xfrm>
          <a:prstGeom prst="rect">
            <a:avLst/>
          </a:prstGeom>
        </p:spPr>
      </p:pic>
      <p:sp>
        <p:nvSpPr>
          <p:cNvPr id="4" name="pole tekstowe 3">
            <a:extLst>
              <a:ext uri="{FF2B5EF4-FFF2-40B4-BE49-F238E27FC236}">
                <a16:creationId xmlns:a16="http://schemas.microsoft.com/office/drawing/2014/main" id="{3D26A283-8C4D-4E4D-AA29-26584F397AEC}"/>
              </a:ext>
            </a:extLst>
          </p:cNvPr>
          <p:cNvSpPr txBox="1"/>
          <p:nvPr/>
        </p:nvSpPr>
        <p:spPr>
          <a:xfrm>
            <a:off x="378804" y="388129"/>
            <a:ext cx="11431216" cy="461545"/>
          </a:xfrm>
          <a:prstGeom prst="rect">
            <a:avLst/>
          </a:prstGeom>
          <a:noFill/>
          <a:scene3d>
            <a:camera prst="orthographicFront"/>
            <a:lightRig rig="threePt" dir="t"/>
          </a:scene3d>
          <a:sp3d>
            <a:bevelT prst="relaxedInset"/>
          </a:sp3d>
        </p:spPr>
        <p:txBody>
          <a:bodyPr wrap="square" rtlCol="0">
            <a:spAutoFit/>
          </a:bodyPr>
          <a:lstStyle/>
          <a:p>
            <a:pPr algn="ctr"/>
            <a:r>
              <a:rPr lang="pl-PL" sz="2400" b="1" i="1" u="sng" dirty="0">
                <a:solidFill>
                  <a:srgbClr val="002060"/>
                </a:solidFill>
              </a:rPr>
              <a:t>REDUCTION IN BIODIVERSITY</a:t>
            </a:r>
          </a:p>
        </p:txBody>
      </p:sp>
      <p:sp>
        <p:nvSpPr>
          <p:cNvPr id="5" name="pole tekstowe 4">
            <a:extLst>
              <a:ext uri="{FF2B5EF4-FFF2-40B4-BE49-F238E27FC236}">
                <a16:creationId xmlns:a16="http://schemas.microsoft.com/office/drawing/2014/main" id="{FA46678F-079B-4812-BF92-259A4CF4E5AA}"/>
              </a:ext>
            </a:extLst>
          </p:cNvPr>
          <p:cNvSpPr txBox="1"/>
          <p:nvPr/>
        </p:nvSpPr>
        <p:spPr>
          <a:xfrm>
            <a:off x="488971" y="1308357"/>
            <a:ext cx="11321050" cy="646074"/>
          </a:xfrm>
          <a:prstGeom prst="rect">
            <a:avLst/>
          </a:prstGeom>
          <a:noFill/>
        </p:spPr>
        <p:txBody>
          <a:bodyPr wrap="square" rtlCol="0">
            <a:spAutoFit/>
          </a:bodyPr>
          <a:lstStyle/>
          <a:p>
            <a:pPr algn="ctr"/>
            <a:r>
              <a:rPr lang="en-US" sz="1799" b="1" dirty="0">
                <a:solidFill>
                  <a:srgbClr val="002060"/>
                </a:solidFill>
              </a:rPr>
              <a:t>Biodiversity is all the richness of the natural world</a:t>
            </a:r>
            <a:endParaRPr lang="pl-PL" sz="1799" b="1" dirty="0">
              <a:solidFill>
                <a:srgbClr val="002060"/>
              </a:solidFill>
            </a:endParaRPr>
          </a:p>
          <a:p>
            <a:pPr algn="ctr"/>
            <a:endParaRPr lang="pl-PL" sz="1799" b="1" dirty="0"/>
          </a:p>
        </p:txBody>
      </p:sp>
      <p:cxnSp>
        <p:nvCxnSpPr>
          <p:cNvPr id="7" name="Łącznik prosty 6">
            <a:extLst>
              <a:ext uri="{FF2B5EF4-FFF2-40B4-BE49-F238E27FC236}">
                <a16:creationId xmlns:a16="http://schemas.microsoft.com/office/drawing/2014/main" id="{5AEB7BC9-F94E-4E5E-8600-D203D61F05EB}"/>
              </a:ext>
            </a:extLst>
          </p:cNvPr>
          <p:cNvCxnSpPr/>
          <p:nvPr/>
        </p:nvCxnSpPr>
        <p:spPr>
          <a:xfrm>
            <a:off x="1945251" y="1769902"/>
            <a:ext cx="8110529" cy="0"/>
          </a:xfrm>
          <a:prstGeom prst="line">
            <a:avLst/>
          </a:prstGeom>
        </p:spPr>
        <p:style>
          <a:lnRef idx="1">
            <a:schemeClr val="dk1"/>
          </a:lnRef>
          <a:fillRef idx="0">
            <a:schemeClr val="dk1"/>
          </a:fillRef>
          <a:effectRef idx="0">
            <a:schemeClr val="dk1"/>
          </a:effectRef>
          <a:fontRef idx="minor">
            <a:schemeClr val="tx1"/>
          </a:fontRef>
        </p:style>
      </p:cxnSp>
      <p:cxnSp>
        <p:nvCxnSpPr>
          <p:cNvPr id="9" name="Łącznik prosty 8">
            <a:extLst>
              <a:ext uri="{FF2B5EF4-FFF2-40B4-BE49-F238E27FC236}">
                <a16:creationId xmlns:a16="http://schemas.microsoft.com/office/drawing/2014/main" id="{36E4DAF1-883F-4A89-BA8A-677B9D3CE745}"/>
              </a:ext>
            </a:extLst>
          </p:cNvPr>
          <p:cNvCxnSpPr/>
          <p:nvPr/>
        </p:nvCxnSpPr>
        <p:spPr>
          <a:xfrm>
            <a:off x="1955880" y="1769902"/>
            <a:ext cx="0" cy="212596"/>
          </a:xfrm>
          <a:prstGeom prst="line">
            <a:avLst/>
          </a:prstGeom>
        </p:spPr>
        <p:style>
          <a:lnRef idx="1">
            <a:schemeClr val="dk1"/>
          </a:lnRef>
          <a:fillRef idx="0">
            <a:schemeClr val="dk1"/>
          </a:fillRef>
          <a:effectRef idx="0">
            <a:schemeClr val="dk1"/>
          </a:effectRef>
          <a:fontRef idx="minor">
            <a:schemeClr val="tx1"/>
          </a:fontRef>
        </p:style>
      </p:cxnSp>
      <p:cxnSp>
        <p:nvCxnSpPr>
          <p:cNvPr id="11" name="Łącznik prosty 10">
            <a:extLst>
              <a:ext uri="{FF2B5EF4-FFF2-40B4-BE49-F238E27FC236}">
                <a16:creationId xmlns:a16="http://schemas.microsoft.com/office/drawing/2014/main" id="{8FA983E7-DA7C-4109-BAA9-4141675EB38B}"/>
              </a:ext>
            </a:extLst>
          </p:cNvPr>
          <p:cNvCxnSpPr/>
          <p:nvPr/>
        </p:nvCxnSpPr>
        <p:spPr>
          <a:xfrm>
            <a:off x="10048693" y="1769902"/>
            <a:ext cx="0" cy="212596"/>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a:extLst>
              <a:ext uri="{FF2B5EF4-FFF2-40B4-BE49-F238E27FC236}">
                <a16:creationId xmlns:a16="http://schemas.microsoft.com/office/drawing/2014/main" id="{1F53E5C9-DE7D-4DB2-B2E7-F25CD50664E7}"/>
              </a:ext>
            </a:extLst>
          </p:cNvPr>
          <p:cNvCxnSpPr/>
          <p:nvPr/>
        </p:nvCxnSpPr>
        <p:spPr>
          <a:xfrm>
            <a:off x="4521202" y="1769902"/>
            <a:ext cx="0" cy="212596"/>
          </a:xfrm>
          <a:prstGeom prst="line">
            <a:avLst/>
          </a:prstGeom>
        </p:spPr>
        <p:style>
          <a:lnRef idx="1">
            <a:schemeClr val="dk1"/>
          </a:lnRef>
          <a:fillRef idx="0">
            <a:schemeClr val="dk1"/>
          </a:fillRef>
          <a:effectRef idx="0">
            <a:schemeClr val="dk1"/>
          </a:effectRef>
          <a:fontRef idx="minor">
            <a:schemeClr val="tx1"/>
          </a:fontRef>
        </p:style>
      </p:cxnSp>
      <p:cxnSp>
        <p:nvCxnSpPr>
          <p:cNvPr id="14" name="Łącznik prosty 13">
            <a:extLst>
              <a:ext uri="{FF2B5EF4-FFF2-40B4-BE49-F238E27FC236}">
                <a16:creationId xmlns:a16="http://schemas.microsoft.com/office/drawing/2014/main" id="{1E497B2E-2A78-4E7A-90DE-FCD93A5FCACA}"/>
              </a:ext>
            </a:extLst>
          </p:cNvPr>
          <p:cNvCxnSpPr/>
          <p:nvPr/>
        </p:nvCxnSpPr>
        <p:spPr>
          <a:xfrm>
            <a:off x="7309749" y="1769902"/>
            <a:ext cx="0" cy="212596"/>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a:extLst>
              <a:ext uri="{FF2B5EF4-FFF2-40B4-BE49-F238E27FC236}">
                <a16:creationId xmlns:a16="http://schemas.microsoft.com/office/drawing/2014/main" id="{8D4BAF51-C961-47C8-96FB-6C7863BB58C1}"/>
              </a:ext>
            </a:extLst>
          </p:cNvPr>
          <p:cNvSpPr txBox="1"/>
          <p:nvPr/>
        </p:nvSpPr>
        <p:spPr>
          <a:xfrm>
            <a:off x="261774" y="1982498"/>
            <a:ext cx="10945205" cy="369204"/>
          </a:xfrm>
          <a:prstGeom prst="rect">
            <a:avLst/>
          </a:prstGeom>
          <a:noFill/>
        </p:spPr>
        <p:txBody>
          <a:bodyPr wrap="square" rtlCol="0">
            <a:spAutoFit/>
          </a:bodyPr>
          <a:lstStyle/>
          <a:p>
            <a:r>
              <a:rPr lang="pl-PL" sz="1799" dirty="0"/>
              <a:t>          </a:t>
            </a:r>
            <a:r>
              <a:rPr lang="pl-PL" sz="1799" b="1" dirty="0" err="1">
                <a:solidFill>
                  <a:srgbClr val="002060"/>
                </a:solidFill>
              </a:rPr>
              <a:t>animals</a:t>
            </a:r>
            <a:r>
              <a:rPr lang="pl-PL" sz="1799" b="1" dirty="0">
                <a:solidFill>
                  <a:srgbClr val="002060"/>
                </a:solidFill>
              </a:rPr>
              <a:t>   </a:t>
            </a:r>
            <a:r>
              <a:rPr lang="pl-PL" sz="1799" b="1" dirty="0"/>
              <a:t>              </a:t>
            </a:r>
            <a:r>
              <a:rPr lang="pl-PL" sz="1799" b="1" dirty="0" err="1">
                <a:solidFill>
                  <a:srgbClr val="002060"/>
                </a:solidFill>
              </a:rPr>
              <a:t>plants</a:t>
            </a:r>
            <a:r>
              <a:rPr lang="pl-PL" sz="1799" b="1" dirty="0"/>
              <a:t>		         </a:t>
            </a:r>
            <a:r>
              <a:rPr lang="pl-PL" sz="1799" b="1" dirty="0" err="1">
                <a:solidFill>
                  <a:srgbClr val="002060"/>
                </a:solidFill>
              </a:rPr>
              <a:t>habitats</a:t>
            </a:r>
            <a:r>
              <a:rPr lang="pl-PL" sz="1799" b="1" dirty="0">
                <a:solidFill>
                  <a:srgbClr val="002060"/>
                </a:solidFill>
              </a:rPr>
              <a:t>	          </a:t>
            </a:r>
            <a:r>
              <a:rPr lang="pl-PL" sz="1799" b="1" dirty="0" err="1">
                <a:solidFill>
                  <a:srgbClr val="002060"/>
                </a:solidFill>
              </a:rPr>
              <a:t>genes</a:t>
            </a:r>
            <a:endParaRPr lang="pl-PL" sz="1799" b="1" dirty="0">
              <a:solidFill>
                <a:srgbClr val="002060"/>
              </a:solidFill>
            </a:endParaRPr>
          </a:p>
        </p:txBody>
      </p:sp>
      <p:sp>
        <p:nvSpPr>
          <p:cNvPr id="16" name="pole tekstowe 15">
            <a:extLst>
              <a:ext uri="{FF2B5EF4-FFF2-40B4-BE49-F238E27FC236}">
                <a16:creationId xmlns:a16="http://schemas.microsoft.com/office/drawing/2014/main" id="{AFE49490-A353-4D7F-AA31-295701778AF0}"/>
              </a:ext>
            </a:extLst>
          </p:cNvPr>
          <p:cNvSpPr txBox="1"/>
          <p:nvPr/>
        </p:nvSpPr>
        <p:spPr>
          <a:xfrm>
            <a:off x="3873767" y="3067196"/>
            <a:ext cx="4747168" cy="369236"/>
          </a:xfrm>
          <a:prstGeom prst="rect">
            <a:avLst/>
          </a:prstGeom>
          <a:noFill/>
        </p:spPr>
        <p:txBody>
          <a:bodyPr wrap="square" rtlCol="0">
            <a:spAutoFit/>
          </a:bodyPr>
          <a:lstStyle/>
          <a:p>
            <a:r>
              <a:rPr lang="en-US" sz="1799" b="1" dirty="0">
                <a:solidFill>
                  <a:srgbClr val="002060"/>
                </a:solidFill>
              </a:rPr>
              <a:t>Man is the biggest threat to biodiversity</a:t>
            </a:r>
            <a:endParaRPr lang="pl-PL" sz="1799" b="1" dirty="0">
              <a:solidFill>
                <a:srgbClr val="002060"/>
              </a:solidFill>
            </a:endParaRPr>
          </a:p>
        </p:txBody>
      </p:sp>
      <p:cxnSp>
        <p:nvCxnSpPr>
          <p:cNvPr id="17" name="Łącznik prosty 16">
            <a:extLst>
              <a:ext uri="{FF2B5EF4-FFF2-40B4-BE49-F238E27FC236}">
                <a16:creationId xmlns:a16="http://schemas.microsoft.com/office/drawing/2014/main" id="{8BC233AF-EB61-4D20-B422-EED99081EB83}"/>
              </a:ext>
            </a:extLst>
          </p:cNvPr>
          <p:cNvCxnSpPr/>
          <p:nvPr/>
        </p:nvCxnSpPr>
        <p:spPr>
          <a:xfrm>
            <a:off x="1938164" y="3516730"/>
            <a:ext cx="8110529" cy="0"/>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a:extLst>
              <a:ext uri="{FF2B5EF4-FFF2-40B4-BE49-F238E27FC236}">
                <a16:creationId xmlns:a16="http://schemas.microsoft.com/office/drawing/2014/main" id="{99264FDC-7DB0-4558-A59D-11DB700AF792}"/>
              </a:ext>
            </a:extLst>
          </p:cNvPr>
          <p:cNvCxnSpPr/>
          <p:nvPr/>
        </p:nvCxnSpPr>
        <p:spPr>
          <a:xfrm>
            <a:off x="1959422" y="3516730"/>
            <a:ext cx="0" cy="212596"/>
          </a:xfrm>
          <a:prstGeom prst="line">
            <a:avLst/>
          </a:prstGeom>
        </p:spPr>
        <p:style>
          <a:lnRef idx="1">
            <a:schemeClr val="dk1"/>
          </a:lnRef>
          <a:fillRef idx="0">
            <a:schemeClr val="dk1"/>
          </a:fillRef>
          <a:effectRef idx="0">
            <a:schemeClr val="dk1"/>
          </a:effectRef>
          <a:fontRef idx="minor">
            <a:schemeClr val="tx1"/>
          </a:fontRef>
        </p:style>
      </p:cxnSp>
      <p:cxnSp>
        <p:nvCxnSpPr>
          <p:cNvPr id="19" name="Łącznik prosty 18">
            <a:extLst>
              <a:ext uri="{FF2B5EF4-FFF2-40B4-BE49-F238E27FC236}">
                <a16:creationId xmlns:a16="http://schemas.microsoft.com/office/drawing/2014/main" id="{D3FD2A38-31E0-4F50-BC67-6AC2FA4DCCCB}"/>
              </a:ext>
            </a:extLst>
          </p:cNvPr>
          <p:cNvCxnSpPr>
            <a:cxnSpLocks/>
          </p:cNvCxnSpPr>
          <p:nvPr/>
        </p:nvCxnSpPr>
        <p:spPr>
          <a:xfrm>
            <a:off x="3483024" y="3528279"/>
            <a:ext cx="0" cy="1915985"/>
          </a:xfrm>
          <a:prstGeom prst="line">
            <a:avLst/>
          </a:prstGeom>
        </p:spPr>
        <p:style>
          <a:lnRef idx="1">
            <a:schemeClr val="dk1"/>
          </a:lnRef>
          <a:fillRef idx="0">
            <a:schemeClr val="dk1"/>
          </a:fillRef>
          <a:effectRef idx="0">
            <a:schemeClr val="dk1"/>
          </a:effectRef>
          <a:fontRef idx="minor">
            <a:schemeClr val="tx1"/>
          </a:fontRef>
        </p:style>
      </p:cxnSp>
      <p:cxnSp>
        <p:nvCxnSpPr>
          <p:cNvPr id="21" name="Łącznik prosty 20">
            <a:extLst>
              <a:ext uri="{FF2B5EF4-FFF2-40B4-BE49-F238E27FC236}">
                <a16:creationId xmlns:a16="http://schemas.microsoft.com/office/drawing/2014/main" id="{6BDEF437-3DAB-4B71-BACC-6C73F84BD4E5}"/>
              </a:ext>
            </a:extLst>
          </p:cNvPr>
          <p:cNvCxnSpPr>
            <a:cxnSpLocks/>
          </p:cNvCxnSpPr>
          <p:nvPr/>
        </p:nvCxnSpPr>
        <p:spPr>
          <a:xfrm>
            <a:off x="5943821" y="3528279"/>
            <a:ext cx="0" cy="692641"/>
          </a:xfrm>
          <a:prstGeom prst="line">
            <a:avLst/>
          </a:prstGeom>
        </p:spPr>
        <p:style>
          <a:lnRef idx="1">
            <a:schemeClr val="dk1"/>
          </a:lnRef>
          <a:fillRef idx="0">
            <a:schemeClr val="dk1"/>
          </a:fillRef>
          <a:effectRef idx="0">
            <a:schemeClr val="dk1"/>
          </a:effectRef>
          <a:fontRef idx="minor">
            <a:schemeClr val="tx1"/>
          </a:fontRef>
        </p:style>
      </p:cxnSp>
      <p:cxnSp>
        <p:nvCxnSpPr>
          <p:cNvPr id="22" name="Łącznik prosty 21">
            <a:extLst>
              <a:ext uri="{FF2B5EF4-FFF2-40B4-BE49-F238E27FC236}">
                <a16:creationId xmlns:a16="http://schemas.microsoft.com/office/drawing/2014/main" id="{35983F27-74EF-4238-8E1D-0C156AA0350C}"/>
              </a:ext>
            </a:extLst>
          </p:cNvPr>
          <p:cNvCxnSpPr>
            <a:cxnSpLocks/>
          </p:cNvCxnSpPr>
          <p:nvPr/>
        </p:nvCxnSpPr>
        <p:spPr>
          <a:xfrm>
            <a:off x="8004233" y="3528279"/>
            <a:ext cx="0" cy="1915985"/>
          </a:xfrm>
          <a:prstGeom prst="line">
            <a:avLst/>
          </a:prstGeom>
        </p:spPr>
        <p:style>
          <a:lnRef idx="1">
            <a:schemeClr val="dk1"/>
          </a:lnRef>
          <a:fillRef idx="0">
            <a:schemeClr val="dk1"/>
          </a:fillRef>
          <a:effectRef idx="0">
            <a:schemeClr val="dk1"/>
          </a:effectRef>
          <a:fontRef idx="minor">
            <a:schemeClr val="tx1"/>
          </a:fontRef>
        </p:style>
      </p:cxnSp>
      <p:cxnSp>
        <p:nvCxnSpPr>
          <p:cNvPr id="23" name="Łącznik prosty 22">
            <a:extLst>
              <a:ext uri="{FF2B5EF4-FFF2-40B4-BE49-F238E27FC236}">
                <a16:creationId xmlns:a16="http://schemas.microsoft.com/office/drawing/2014/main" id="{4C404BDE-DFCF-4A66-B72F-70BF439BB323}"/>
              </a:ext>
            </a:extLst>
          </p:cNvPr>
          <p:cNvCxnSpPr/>
          <p:nvPr/>
        </p:nvCxnSpPr>
        <p:spPr>
          <a:xfrm>
            <a:off x="10048693" y="3516730"/>
            <a:ext cx="0" cy="212596"/>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a:extLst>
              <a:ext uri="{FF2B5EF4-FFF2-40B4-BE49-F238E27FC236}">
                <a16:creationId xmlns:a16="http://schemas.microsoft.com/office/drawing/2014/main" id="{ED890F2F-ED46-4682-BBCF-E68AB4FCE41B}"/>
              </a:ext>
            </a:extLst>
          </p:cNvPr>
          <p:cNvSpPr txBox="1"/>
          <p:nvPr/>
        </p:nvSpPr>
        <p:spPr>
          <a:xfrm>
            <a:off x="931881" y="3717151"/>
            <a:ext cx="2551143" cy="369236"/>
          </a:xfrm>
          <a:prstGeom prst="rect">
            <a:avLst/>
          </a:prstGeom>
          <a:noFill/>
        </p:spPr>
        <p:txBody>
          <a:bodyPr wrap="square" rtlCol="0">
            <a:spAutoFit/>
          </a:bodyPr>
          <a:lstStyle/>
          <a:p>
            <a:r>
              <a:rPr lang="pl-PL" sz="1799" b="1" dirty="0">
                <a:solidFill>
                  <a:srgbClr val="002060"/>
                </a:solidFill>
              </a:rPr>
              <a:t> </a:t>
            </a:r>
            <a:r>
              <a:rPr lang="pl-PL" sz="1799" b="1" dirty="0" err="1">
                <a:solidFill>
                  <a:srgbClr val="002060"/>
                </a:solidFill>
              </a:rPr>
              <a:t>climate</a:t>
            </a:r>
            <a:r>
              <a:rPr lang="pl-PL" sz="1799" b="1" dirty="0">
                <a:solidFill>
                  <a:srgbClr val="002060"/>
                </a:solidFill>
              </a:rPr>
              <a:t> </a:t>
            </a:r>
            <a:r>
              <a:rPr lang="pl-PL" sz="1799" b="1" dirty="0" err="1">
                <a:solidFill>
                  <a:srgbClr val="002060"/>
                </a:solidFill>
              </a:rPr>
              <a:t>change</a:t>
            </a:r>
            <a:endParaRPr lang="pl-PL" sz="1799" b="1" dirty="0">
              <a:solidFill>
                <a:srgbClr val="002060"/>
              </a:solidFill>
            </a:endParaRPr>
          </a:p>
        </p:txBody>
      </p:sp>
      <p:sp>
        <p:nvSpPr>
          <p:cNvPr id="26" name="pole tekstowe 25">
            <a:extLst>
              <a:ext uri="{FF2B5EF4-FFF2-40B4-BE49-F238E27FC236}">
                <a16:creationId xmlns:a16="http://schemas.microsoft.com/office/drawing/2014/main" id="{D272EEBF-EC36-44CB-9C70-312D9AA60754}"/>
              </a:ext>
            </a:extLst>
          </p:cNvPr>
          <p:cNvSpPr txBox="1"/>
          <p:nvPr/>
        </p:nvSpPr>
        <p:spPr>
          <a:xfrm>
            <a:off x="2133972" y="5451836"/>
            <a:ext cx="2551143" cy="646074"/>
          </a:xfrm>
          <a:prstGeom prst="rect">
            <a:avLst/>
          </a:prstGeom>
          <a:noFill/>
        </p:spPr>
        <p:txBody>
          <a:bodyPr wrap="square" rtlCol="0">
            <a:spAutoFit/>
          </a:bodyPr>
          <a:lstStyle/>
          <a:p>
            <a:pPr algn="ctr"/>
            <a:r>
              <a:rPr lang="pl-PL" sz="1799" b="1" dirty="0" err="1">
                <a:solidFill>
                  <a:srgbClr val="002060"/>
                </a:solidFill>
              </a:rPr>
              <a:t>excessive</a:t>
            </a:r>
            <a:r>
              <a:rPr lang="pl-PL" sz="1799" b="1" dirty="0">
                <a:solidFill>
                  <a:srgbClr val="002060"/>
                </a:solidFill>
              </a:rPr>
              <a:t> </a:t>
            </a:r>
            <a:r>
              <a:rPr lang="pl-PL" sz="1799" b="1" dirty="0" err="1">
                <a:solidFill>
                  <a:srgbClr val="002060"/>
                </a:solidFill>
              </a:rPr>
              <a:t>exploitation</a:t>
            </a:r>
            <a:r>
              <a:rPr lang="pl-PL" sz="1799" b="1" dirty="0">
                <a:solidFill>
                  <a:srgbClr val="002060"/>
                </a:solidFill>
              </a:rPr>
              <a:t> of </a:t>
            </a:r>
            <a:r>
              <a:rPr lang="pl-PL" sz="1799" b="1" dirty="0" err="1">
                <a:solidFill>
                  <a:srgbClr val="002060"/>
                </a:solidFill>
              </a:rPr>
              <a:t>natural</a:t>
            </a:r>
            <a:r>
              <a:rPr lang="pl-PL" sz="1799" b="1" dirty="0">
                <a:solidFill>
                  <a:srgbClr val="002060"/>
                </a:solidFill>
              </a:rPr>
              <a:t> </a:t>
            </a:r>
            <a:r>
              <a:rPr lang="pl-PL" sz="1799" b="1" dirty="0" err="1">
                <a:solidFill>
                  <a:srgbClr val="002060"/>
                </a:solidFill>
              </a:rPr>
              <a:t>resources</a:t>
            </a:r>
            <a:endParaRPr lang="pl-PL" sz="1799" b="1" dirty="0">
              <a:solidFill>
                <a:srgbClr val="002060"/>
              </a:solidFill>
            </a:endParaRPr>
          </a:p>
        </p:txBody>
      </p:sp>
      <p:sp>
        <p:nvSpPr>
          <p:cNvPr id="27" name="pole tekstowe 26">
            <a:extLst>
              <a:ext uri="{FF2B5EF4-FFF2-40B4-BE49-F238E27FC236}">
                <a16:creationId xmlns:a16="http://schemas.microsoft.com/office/drawing/2014/main" id="{DEDDE6A4-ABEC-4502-9F2C-99EB951B550A}"/>
              </a:ext>
            </a:extLst>
          </p:cNvPr>
          <p:cNvSpPr txBox="1"/>
          <p:nvPr/>
        </p:nvSpPr>
        <p:spPr>
          <a:xfrm>
            <a:off x="4606248" y="4217810"/>
            <a:ext cx="2675146" cy="922705"/>
          </a:xfrm>
          <a:prstGeom prst="rect">
            <a:avLst/>
          </a:prstGeom>
          <a:noFill/>
        </p:spPr>
        <p:txBody>
          <a:bodyPr wrap="square" rtlCol="0">
            <a:spAutoFit/>
          </a:bodyPr>
          <a:lstStyle/>
          <a:p>
            <a:pPr algn="ctr"/>
            <a:r>
              <a:rPr lang="en-US" sz="1799" b="1" dirty="0">
                <a:solidFill>
                  <a:srgbClr val="002060"/>
                </a:solidFill>
              </a:rPr>
              <a:t>disappearance of habitats and natural ecosystems</a:t>
            </a:r>
            <a:endParaRPr lang="pl-PL" sz="1799" b="1" dirty="0">
              <a:solidFill>
                <a:srgbClr val="002060"/>
              </a:solidFill>
            </a:endParaRPr>
          </a:p>
        </p:txBody>
      </p:sp>
      <p:sp>
        <p:nvSpPr>
          <p:cNvPr id="28" name="pole tekstowe 27">
            <a:extLst>
              <a:ext uri="{FF2B5EF4-FFF2-40B4-BE49-F238E27FC236}">
                <a16:creationId xmlns:a16="http://schemas.microsoft.com/office/drawing/2014/main" id="{01DAC9E0-E5C2-41B4-B72A-E85F6E0358AE}"/>
              </a:ext>
            </a:extLst>
          </p:cNvPr>
          <p:cNvSpPr txBox="1"/>
          <p:nvPr/>
        </p:nvSpPr>
        <p:spPr>
          <a:xfrm>
            <a:off x="6473542" y="5421307"/>
            <a:ext cx="3096805" cy="923090"/>
          </a:xfrm>
          <a:prstGeom prst="rect">
            <a:avLst/>
          </a:prstGeom>
          <a:noFill/>
        </p:spPr>
        <p:txBody>
          <a:bodyPr wrap="square" rtlCol="0">
            <a:spAutoFit/>
          </a:bodyPr>
          <a:lstStyle/>
          <a:p>
            <a:pPr algn="ctr"/>
            <a:r>
              <a:rPr lang="en-US" sz="1799" b="1" dirty="0">
                <a:solidFill>
                  <a:srgbClr val="002060"/>
                </a:solidFill>
              </a:rPr>
              <a:t>introduction of invasive species into the environment</a:t>
            </a:r>
            <a:endParaRPr lang="pl-PL" sz="1799" b="1" dirty="0">
              <a:solidFill>
                <a:srgbClr val="002060"/>
              </a:solidFill>
            </a:endParaRPr>
          </a:p>
        </p:txBody>
      </p:sp>
      <p:sp>
        <p:nvSpPr>
          <p:cNvPr id="29" name="pole tekstowe 28">
            <a:extLst>
              <a:ext uri="{FF2B5EF4-FFF2-40B4-BE49-F238E27FC236}">
                <a16:creationId xmlns:a16="http://schemas.microsoft.com/office/drawing/2014/main" id="{4EB3307A-C9B4-4383-AC6D-63449C37763D}"/>
              </a:ext>
            </a:extLst>
          </p:cNvPr>
          <p:cNvSpPr txBox="1"/>
          <p:nvPr/>
        </p:nvSpPr>
        <p:spPr>
          <a:xfrm>
            <a:off x="8727073" y="3754743"/>
            <a:ext cx="2901916" cy="369204"/>
          </a:xfrm>
          <a:prstGeom prst="rect">
            <a:avLst/>
          </a:prstGeom>
          <a:noFill/>
        </p:spPr>
        <p:txBody>
          <a:bodyPr wrap="square" rtlCol="0">
            <a:spAutoFit/>
          </a:bodyPr>
          <a:lstStyle/>
          <a:p>
            <a:r>
              <a:rPr lang="pl-PL" sz="1799" b="1" dirty="0" err="1">
                <a:solidFill>
                  <a:srgbClr val="002060"/>
                </a:solidFill>
              </a:rPr>
              <a:t>environmental</a:t>
            </a:r>
            <a:r>
              <a:rPr lang="pl-PL" sz="1799" b="1" dirty="0">
                <a:solidFill>
                  <a:srgbClr val="002060"/>
                </a:solidFill>
              </a:rPr>
              <a:t> </a:t>
            </a:r>
            <a:r>
              <a:rPr lang="pl-PL" sz="1799" b="1" dirty="0" err="1">
                <a:solidFill>
                  <a:srgbClr val="002060"/>
                </a:solidFill>
              </a:rPr>
              <a:t>pollution</a:t>
            </a:r>
            <a:endParaRPr lang="pl-PL" sz="1799" b="1" dirty="0">
              <a:solidFill>
                <a:srgbClr val="002060"/>
              </a:solidFill>
            </a:endParaRPr>
          </a:p>
        </p:txBody>
      </p:sp>
    </p:spTree>
    <p:extLst>
      <p:ext uri="{BB962C8B-B14F-4D97-AF65-F5344CB8AC3E}">
        <p14:creationId xmlns:p14="http://schemas.microsoft.com/office/powerpoint/2010/main" val="40289100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DD4D59EF-E27B-3F9C-EC0B-B48F39C9D2ED}"/>
              </a:ext>
            </a:extLst>
          </p:cNvPr>
          <p:cNvSpPr txBox="1"/>
          <p:nvPr/>
        </p:nvSpPr>
        <p:spPr>
          <a:xfrm>
            <a:off x="5843145" y="160610"/>
            <a:ext cx="5903170" cy="584775"/>
          </a:xfrm>
          <a:prstGeom prst="rect">
            <a:avLst/>
          </a:prstGeom>
          <a:noFill/>
        </p:spPr>
        <p:txBody>
          <a:bodyPr wrap="square">
            <a:spAutoFit/>
          </a:bodyPr>
          <a:lstStyle/>
          <a:p>
            <a:r>
              <a:rPr lang="pl-PL" sz="3200" b="1" i="1" u="sng" dirty="0"/>
              <a:t>AIR POLLUTION PREVENTION</a:t>
            </a:r>
          </a:p>
        </p:txBody>
      </p:sp>
      <p:sp>
        <p:nvSpPr>
          <p:cNvPr id="5" name="pole tekstowe 4">
            <a:extLst>
              <a:ext uri="{FF2B5EF4-FFF2-40B4-BE49-F238E27FC236}">
                <a16:creationId xmlns:a16="http://schemas.microsoft.com/office/drawing/2014/main" id="{CD8B356B-A521-7A82-ECD2-5D17A6C48AE1}"/>
              </a:ext>
            </a:extLst>
          </p:cNvPr>
          <p:cNvSpPr txBox="1"/>
          <p:nvPr/>
        </p:nvSpPr>
        <p:spPr>
          <a:xfrm>
            <a:off x="249349" y="119347"/>
            <a:ext cx="3047074" cy="369332"/>
          </a:xfrm>
          <a:prstGeom prst="rect">
            <a:avLst/>
          </a:prstGeom>
          <a:noFill/>
        </p:spPr>
        <p:txBody>
          <a:bodyPr wrap="square">
            <a:spAutoFit/>
          </a:bodyPr>
          <a:lstStyle/>
          <a:p>
            <a:r>
              <a:rPr lang="pl-PL" b="1" dirty="0" err="1">
                <a:solidFill>
                  <a:srgbClr val="7030A0"/>
                </a:solidFill>
              </a:rPr>
              <a:t>installing</a:t>
            </a:r>
            <a:r>
              <a:rPr lang="pl-PL" b="1" dirty="0">
                <a:solidFill>
                  <a:srgbClr val="7030A0"/>
                </a:solidFill>
              </a:rPr>
              <a:t> </a:t>
            </a:r>
            <a:r>
              <a:rPr lang="pl-PL" b="1" dirty="0" err="1">
                <a:solidFill>
                  <a:srgbClr val="7030A0"/>
                </a:solidFill>
              </a:rPr>
              <a:t>chimney</a:t>
            </a:r>
            <a:r>
              <a:rPr lang="pl-PL" b="1" dirty="0">
                <a:solidFill>
                  <a:srgbClr val="7030A0"/>
                </a:solidFill>
              </a:rPr>
              <a:t> </a:t>
            </a:r>
            <a:r>
              <a:rPr lang="pl-PL" b="1" dirty="0" err="1">
                <a:solidFill>
                  <a:srgbClr val="7030A0"/>
                </a:solidFill>
              </a:rPr>
              <a:t>filters</a:t>
            </a:r>
            <a:endParaRPr lang="pl-PL" b="1" dirty="0">
              <a:solidFill>
                <a:srgbClr val="7030A0"/>
              </a:solidFill>
            </a:endParaRPr>
          </a:p>
        </p:txBody>
      </p:sp>
      <p:pic>
        <p:nvPicPr>
          <p:cNvPr id="7" name="Obraz 6">
            <a:extLst>
              <a:ext uri="{FF2B5EF4-FFF2-40B4-BE49-F238E27FC236}">
                <a16:creationId xmlns:a16="http://schemas.microsoft.com/office/drawing/2014/main" id="{77D1B27F-68D2-5102-DED1-EB8285E113A8}"/>
              </a:ext>
            </a:extLst>
          </p:cNvPr>
          <p:cNvPicPr>
            <a:picLocks noChangeAspect="1"/>
          </p:cNvPicPr>
          <p:nvPr/>
        </p:nvPicPr>
        <p:blipFill>
          <a:blip r:embed="rId2"/>
          <a:stretch>
            <a:fillRect/>
          </a:stretch>
        </p:blipFill>
        <p:spPr>
          <a:xfrm>
            <a:off x="51717" y="488679"/>
            <a:ext cx="3263972" cy="1830517"/>
          </a:xfrm>
          <a:prstGeom prst="rect">
            <a:avLst/>
          </a:prstGeom>
        </p:spPr>
      </p:pic>
      <p:sp>
        <p:nvSpPr>
          <p:cNvPr id="9" name="pole tekstowe 8">
            <a:extLst>
              <a:ext uri="{FF2B5EF4-FFF2-40B4-BE49-F238E27FC236}">
                <a16:creationId xmlns:a16="http://schemas.microsoft.com/office/drawing/2014/main" id="{C93AAFFE-3329-FD09-2D14-EB4903B60075}"/>
              </a:ext>
            </a:extLst>
          </p:cNvPr>
          <p:cNvSpPr txBox="1"/>
          <p:nvPr/>
        </p:nvSpPr>
        <p:spPr>
          <a:xfrm>
            <a:off x="458521" y="2341468"/>
            <a:ext cx="2628729" cy="338554"/>
          </a:xfrm>
          <a:prstGeom prst="rect">
            <a:avLst/>
          </a:prstGeom>
          <a:noFill/>
        </p:spPr>
        <p:txBody>
          <a:bodyPr wrap="square">
            <a:spAutoFit/>
          </a:bodyPr>
          <a:lstStyle/>
          <a:p>
            <a:r>
              <a:rPr lang="pl-PL" sz="1600" dirty="0" err="1"/>
              <a:t>filters</a:t>
            </a:r>
            <a:r>
              <a:rPr lang="pl-PL" sz="1600" dirty="0"/>
              <a:t> trap </a:t>
            </a:r>
            <a:r>
              <a:rPr lang="pl-PL" sz="1600" dirty="0" err="1"/>
              <a:t>air</a:t>
            </a:r>
            <a:r>
              <a:rPr lang="pl-PL" sz="1600" dirty="0"/>
              <a:t> </a:t>
            </a:r>
            <a:r>
              <a:rPr lang="pl-PL" sz="1600" dirty="0" err="1"/>
              <a:t>pollutants</a:t>
            </a:r>
            <a:endParaRPr lang="pl-PL" sz="1600" dirty="0"/>
          </a:p>
        </p:txBody>
      </p:sp>
      <p:sp>
        <p:nvSpPr>
          <p:cNvPr id="11" name="pole tekstowe 10">
            <a:extLst>
              <a:ext uri="{FF2B5EF4-FFF2-40B4-BE49-F238E27FC236}">
                <a16:creationId xmlns:a16="http://schemas.microsoft.com/office/drawing/2014/main" id="{C4AF00A0-7594-0762-743A-844703695D58}"/>
              </a:ext>
            </a:extLst>
          </p:cNvPr>
          <p:cNvSpPr txBox="1"/>
          <p:nvPr/>
        </p:nvSpPr>
        <p:spPr>
          <a:xfrm>
            <a:off x="3751131" y="1072087"/>
            <a:ext cx="3263972" cy="646331"/>
          </a:xfrm>
          <a:prstGeom prst="rect">
            <a:avLst/>
          </a:prstGeom>
          <a:noFill/>
        </p:spPr>
        <p:txBody>
          <a:bodyPr wrap="square">
            <a:spAutoFit/>
          </a:bodyPr>
          <a:lstStyle/>
          <a:p>
            <a:pPr algn="ctr"/>
            <a:r>
              <a:rPr lang="pl-PL" b="1" dirty="0" err="1">
                <a:solidFill>
                  <a:srgbClr val="0070C0"/>
                </a:solidFill>
              </a:rPr>
              <a:t>implementing</a:t>
            </a:r>
            <a:r>
              <a:rPr lang="pl-PL" b="1" dirty="0">
                <a:solidFill>
                  <a:srgbClr val="0070C0"/>
                </a:solidFill>
              </a:rPr>
              <a:t> </a:t>
            </a:r>
            <a:r>
              <a:rPr lang="pl-PL" b="1" dirty="0" err="1">
                <a:solidFill>
                  <a:srgbClr val="0070C0"/>
                </a:solidFill>
              </a:rPr>
              <a:t>new</a:t>
            </a:r>
            <a:r>
              <a:rPr lang="pl-PL" b="1" dirty="0">
                <a:solidFill>
                  <a:srgbClr val="0070C0"/>
                </a:solidFill>
              </a:rPr>
              <a:t> </a:t>
            </a:r>
            <a:r>
              <a:rPr lang="pl-PL" b="1" dirty="0" err="1">
                <a:solidFill>
                  <a:srgbClr val="0070C0"/>
                </a:solidFill>
              </a:rPr>
              <a:t>industrial</a:t>
            </a:r>
            <a:r>
              <a:rPr lang="pl-PL" b="1" dirty="0">
                <a:solidFill>
                  <a:srgbClr val="0070C0"/>
                </a:solidFill>
              </a:rPr>
              <a:t> </a:t>
            </a:r>
            <a:r>
              <a:rPr lang="pl-PL" b="1" dirty="0" err="1">
                <a:solidFill>
                  <a:srgbClr val="0070C0"/>
                </a:solidFill>
              </a:rPr>
              <a:t>technologies</a:t>
            </a:r>
            <a:endParaRPr lang="pl-PL" b="1" dirty="0">
              <a:solidFill>
                <a:srgbClr val="0070C0"/>
              </a:solidFill>
            </a:endParaRPr>
          </a:p>
        </p:txBody>
      </p:sp>
      <p:pic>
        <p:nvPicPr>
          <p:cNvPr id="13" name="Obraz 12">
            <a:extLst>
              <a:ext uri="{FF2B5EF4-FFF2-40B4-BE49-F238E27FC236}">
                <a16:creationId xmlns:a16="http://schemas.microsoft.com/office/drawing/2014/main" id="{1EE97385-EA39-A41D-099E-50B287823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148" y="1716551"/>
            <a:ext cx="3227254" cy="1833507"/>
          </a:xfrm>
          <a:prstGeom prst="rect">
            <a:avLst/>
          </a:prstGeom>
        </p:spPr>
      </p:pic>
      <p:sp>
        <p:nvSpPr>
          <p:cNvPr id="15" name="pole tekstowe 14">
            <a:extLst>
              <a:ext uri="{FF2B5EF4-FFF2-40B4-BE49-F238E27FC236}">
                <a16:creationId xmlns:a16="http://schemas.microsoft.com/office/drawing/2014/main" id="{47AFFB34-3526-05D9-57C4-AFB9605F9E87}"/>
              </a:ext>
            </a:extLst>
          </p:cNvPr>
          <p:cNvSpPr txBox="1"/>
          <p:nvPr/>
        </p:nvSpPr>
        <p:spPr>
          <a:xfrm>
            <a:off x="3752631" y="3550058"/>
            <a:ext cx="3211048" cy="584775"/>
          </a:xfrm>
          <a:prstGeom prst="rect">
            <a:avLst/>
          </a:prstGeom>
          <a:noFill/>
        </p:spPr>
        <p:txBody>
          <a:bodyPr wrap="square">
            <a:spAutoFit/>
          </a:bodyPr>
          <a:lstStyle/>
          <a:p>
            <a:pPr algn="ctr"/>
            <a:r>
              <a:rPr lang="en-US" sz="1600" dirty="0"/>
              <a:t>new technologies are cleaner and less energy intensive</a:t>
            </a:r>
            <a:endParaRPr lang="pl-PL" sz="1600" dirty="0"/>
          </a:p>
        </p:txBody>
      </p:sp>
      <p:sp>
        <p:nvSpPr>
          <p:cNvPr id="17" name="pole tekstowe 16">
            <a:extLst>
              <a:ext uri="{FF2B5EF4-FFF2-40B4-BE49-F238E27FC236}">
                <a16:creationId xmlns:a16="http://schemas.microsoft.com/office/drawing/2014/main" id="{1B1A297E-BB88-445C-D431-A98E17840129}"/>
              </a:ext>
            </a:extLst>
          </p:cNvPr>
          <p:cNvSpPr txBox="1"/>
          <p:nvPr/>
        </p:nvSpPr>
        <p:spPr>
          <a:xfrm>
            <a:off x="7894612" y="1210586"/>
            <a:ext cx="3571088" cy="369332"/>
          </a:xfrm>
          <a:prstGeom prst="rect">
            <a:avLst/>
          </a:prstGeom>
          <a:noFill/>
        </p:spPr>
        <p:txBody>
          <a:bodyPr wrap="square">
            <a:spAutoFit/>
          </a:bodyPr>
          <a:lstStyle/>
          <a:p>
            <a:r>
              <a:rPr lang="pl-PL" b="1" dirty="0" err="1">
                <a:solidFill>
                  <a:srgbClr val="00B050"/>
                </a:solidFill>
              </a:rPr>
              <a:t>Modification</a:t>
            </a:r>
            <a:r>
              <a:rPr lang="pl-PL" b="1" dirty="0">
                <a:solidFill>
                  <a:srgbClr val="00B050"/>
                </a:solidFill>
              </a:rPr>
              <a:t> of </a:t>
            </a:r>
            <a:r>
              <a:rPr lang="pl-PL" b="1" dirty="0" err="1">
                <a:solidFill>
                  <a:srgbClr val="00B050"/>
                </a:solidFill>
              </a:rPr>
              <a:t>old</a:t>
            </a:r>
            <a:r>
              <a:rPr lang="pl-PL" b="1" dirty="0">
                <a:solidFill>
                  <a:srgbClr val="00B050"/>
                </a:solidFill>
              </a:rPr>
              <a:t> </a:t>
            </a:r>
            <a:r>
              <a:rPr lang="pl-PL" b="1" dirty="0" err="1">
                <a:solidFill>
                  <a:srgbClr val="00B050"/>
                </a:solidFill>
              </a:rPr>
              <a:t>technologies</a:t>
            </a:r>
            <a:endParaRPr lang="pl-PL" b="1" dirty="0">
              <a:solidFill>
                <a:srgbClr val="00B050"/>
              </a:solidFill>
            </a:endParaRPr>
          </a:p>
        </p:txBody>
      </p:sp>
      <p:pic>
        <p:nvPicPr>
          <p:cNvPr id="19" name="Obraz 18">
            <a:extLst>
              <a:ext uri="{FF2B5EF4-FFF2-40B4-BE49-F238E27FC236}">
                <a16:creationId xmlns:a16="http://schemas.microsoft.com/office/drawing/2014/main" id="{4F08BF88-0463-2B42-66C5-1DAD853D0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2147" y="1576381"/>
            <a:ext cx="3356017" cy="1939032"/>
          </a:xfrm>
          <a:prstGeom prst="rect">
            <a:avLst/>
          </a:prstGeom>
        </p:spPr>
      </p:pic>
      <p:sp>
        <p:nvSpPr>
          <p:cNvPr id="21" name="pole tekstowe 20">
            <a:extLst>
              <a:ext uri="{FF2B5EF4-FFF2-40B4-BE49-F238E27FC236}">
                <a16:creationId xmlns:a16="http://schemas.microsoft.com/office/drawing/2014/main" id="{8F89601B-4094-B7A4-C5F0-35658B8398FF}"/>
              </a:ext>
            </a:extLst>
          </p:cNvPr>
          <p:cNvSpPr txBox="1"/>
          <p:nvPr/>
        </p:nvSpPr>
        <p:spPr>
          <a:xfrm>
            <a:off x="7347861" y="3453790"/>
            <a:ext cx="4608512" cy="1077218"/>
          </a:xfrm>
          <a:prstGeom prst="rect">
            <a:avLst/>
          </a:prstGeom>
          <a:noFill/>
        </p:spPr>
        <p:txBody>
          <a:bodyPr wrap="square">
            <a:spAutoFit/>
          </a:bodyPr>
          <a:lstStyle/>
          <a:p>
            <a:pPr algn="ctr"/>
            <a:r>
              <a:rPr lang="en-US" sz="1600" dirty="0"/>
              <a:t>That is, desulfurization of coal before combustion</a:t>
            </a:r>
            <a:r>
              <a:rPr lang="pl-PL" sz="1600" dirty="0"/>
              <a:t>, </a:t>
            </a:r>
            <a:r>
              <a:rPr lang="en-US" sz="1600" dirty="0"/>
              <a:t>isolating production from the environment</a:t>
            </a:r>
            <a:r>
              <a:rPr lang="pl-PL" sz="1600" dirty="0"/>
              <a:t>, </a:t>
            </a:r>
            <a:r>
              <a:rPr lang="pl-PL" sz="1600" dirty="0" err="1"/>
              <a:t>change</a:t>
            </a:r>
            <a:r>
              <a:rPr lang="pl-PL" sz="1600" dirty="0"/>
              <a:t> of </a:t>
            </a:r>
            <a:r>
              <a:rPr lang="pl-PL" sz="1600" dirty="0" err="1"/>
              <a:t>fuel</a:t>
            </a:r>
            <a:r>
              <a:rPr lang="pl-PL" sz="1600" dirty="0"/>
              <a:t> (</a:t>
            </a:r>
            <a:r>
              <a:rPr lang="en-US" sz="1600" dirty="0"/>
              <a:t>e.g., natural gas instead of coal</a:t>
            </a:r>
            <a:r>
              <a:rPr lang="pl-PL" sz="1600" dirty="0"/>
              <a:t>), </a:t>
            </a:r>
            <a:r>
              <a:rPr lang="pl-PL" sz="1600" dirty="0" err="1"/>
              <a:t>building</a:t>
            </a:r>
            <a:r>
              <a:rPr lang="pl-PL" sz="1600" dirty="0"/>
              <a:t> </a:t>
            </a:r>
            <a:r>
              <a:rPr lang="pl-PL" sz="1600" dirty="0" err="1"/>
              <a:t>insulating</a:t>
            </a:r>
            <a:endParaRPr lang="pl-PL" sz="1600" dirty="0"/>
          </a:p>
        </p:txBody>
      </p:sp>
      <p:sp>
        <p:nvSpPr>
          <p:cNvPr id="23" name="pole tekstowe 22">
            <a:extLst>
              <a:ext uri="{FF2B5EF4-FFF2-40B4-BE49-F238E27FC236}">
                <a16:creationId xmlns:a16="http://schemas.microsoft.com/office/drawing/2014/main" id="{6E09FE1B-84FA-437A-19E5-DE70B7786525}"/>
              </a:ext>
            </a:extLst>
          </p:cNvPr>
          <p:cNvSpPr txBox="1"/>
          <p:nvPr/>
        </p:nvSpPr>
        <p:spPr>
          <a:xfrm>
            <a:off x="551968" y="2940302"/>
            <a:ext cx="2850731" cy="1200329"/>
          </a:xfrm>
          <a:prstGeom prst="rect">
            <a:avLst/>
          </a:prstGeom>
          <a:noFill/>
        </p:spPr>
        <p:txBody>
          <a:bodyPr wrap="square">
            <a:spAutoFit/>
          </a:bodyPr>
          <a:lstStyle/>
          <a:p>
            <a:pPr algn="ctr"/>
            <a:r>
              <a:rPr lang="en-US" b="1" dirty="0">
                <a:solidFill>
                  <a:srgbClr val="C00000"/>
                </a:solidFill>
              </a:rPr>
              <a:t>Investing in green modes of transportation</a:t>
            </a:r>
            <a:r>
              <a:rPr lang="pl-PL" b="1" dirty="0">
                <a:solidFill>
                  <a:srgbClr val="C00000"/>
                </a:solidFill>
              </a:rPr>
              <a:t> </a:t>
            </a:r>
            <a:r>
              <a:rPr lang="en-US" b="1" dirty="0">
                <a:solidFill>
                  <a:srgbClr val="C00000"/>
                </a:solidFill>
              </a:rPr>
              <a:t>and modification of the existing</a:t>
            </a:r>
            <a:endParaRPr lang="pl-PL" b="1" dirty="0">
              <a:solidFill>
                <a:srgbClr val="C00000"/>
              </a:solidFill>
            </a:endParaRPr>
          </a:p>
        </p:txBody>
      </p:sp>
      <p:pic>
        <p:nvPicPr>
          <p:cNvPr id="25" name="Obraz 24">
            <a:extLst>
              <a:ext uri="{FF2B5EF4-FFF2-40B4-BE49-F238E27FC236}">
                <a16:creationId xmlns:a16="http://schemas.microsoft.com/office/drawing/2014/main" id="{135D1162-B8FE-7999-8A8B-78ACCD3BAC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46" y="4106813"/>
            <a:ext cx="2715677" cy="1855016"/>
          </a:xfrm>
          <a:prstGeom prst="rect">
            <a:avLst/>
          </a:prstGeom>
        </p:spPr>
      </p:pic>
      <p:sp>
        <p:nvSpPr>
          <p:cNvPr id="27" name="pole tekstowe 26">
            <a:extLst>
              <a:ext uri="{FF2B5EF4-FFF2-40B4-BE49-F238E27FC236}">
                <a16:creationId xmlns:a16="http://schemas.microsoft.com/office/drawing/2014/main" id="{E9FC09AF-E80E-A40A-1AA6-4477C1FE82D2}"/>
              </a:ext>
            </a:extLst>
          </p:cNvPr>
          <p:cNvSpPr txBox="1"/>
          <p:nvPr/>
        </p:nvSpPr>
        <p:spPr>
          <a:xfrm>
            <a:off x="44340" y="5961829"/>
            <a:ext cx="3998234" cy="830997"/>
          </a:xfrm>
          <a:prstGeom prst="rect">
            <a:avLst/>
          </a:prstGeom>
          <a:noFill/>
        </p:spPr>
        <p:txBody>
          <a:bodyPr wrap="square">
            <a:spAutoFit/>
          </a:bodyPr>
          <a:lstStyle/>
          <a:p>
            <a:pPr algn="ctr"/>
            <a:r>
              <a:rPr lang="en-US" sz="1600" dirty="0"/>
              <a:t>cars fitted with better catalytic converters</a:t>
            </a:r>
            <a:r>
              <a:rPr lang="pl-PL" sz="1600" dirty="0"/>
              <a:t>, </a:t>
            </a:r>
            <a:r>
              <a:rPr lang="pl-PL" sz="1600" dirty="0" err="1"/>
              <a:t>expansion</a:t>
            </a:r>
            <a:r>
              <a:rPr lang="pl-PL" sz="1600" dirty="0"/>
              <a:t> of </a:t>
            </a:r>
            <a:r>
              <a:rPr lang="pl-PL" sz="1600" dirty="0" err="1"/>
              <a:t>electric</a:t>
            </a:r>
            <a:r>
              <a:rPr lang="pl-PL" sz="1600" dirty="0"/>
              <a:t> transport, </a:t>
            </a:r>
            <a:r>
              <a:rPr lang="pl-PL" sz="1600" dirty="0" err="1"/>
              <a:t>promotion</a:t>
            </a:r>
            <a:r>
              <a:rPr lang="pl-PL" sz="1600" dirty="0"/>
              <a:t> of </a:t>
            </a:r>
            <a:r>
              <a:rPr lang="pl-PL" sz="1600" dirty="0" err="1"/>
              <a:t>bicycle</a:t>
            </a:r>
            <a:r>
              <a:rPr lang="pl-PL" sz="1600" dirty="0"/>
              <a:t> transport</a:t>
            </a:r>
          </a:p>
        </p:txBody>
      </p:sp>
      <p:sp>
        <p:nvSpPr>
          <p:cNvPr id="29" name="pole tekstowe 28">
            <a:extLst>
              <a:ext uri="{FF2B5EF4-FFF2-40B4-BE49-F238E27FC236}">
                <a16:creationId xmlns:a16="http://schemas.microsoft.com/office/drawing/2014/main" id="{8ADDDBB5-AF2A-0D3B-0594-FADF0C492BE3}"/>
              </a:ext>
            </a:extLst>
          </p:cNvPr>
          <p:cNvSpPr txBox="1"/>
          <p:nvPr/>
        </p:nvSpPr>
        <p:spPr>
          <a:xfrm>
            <a:off x="3965342" y="4869160"/>
            <a:ext cx="1821202" cy="1200329"/>
          </a:xfrm>
          <a:prstGeom prst="rect">
            <a:avLst/>
          </a:prstGeom>
          <a:noFill/>
        </p:spPr>
        <p:txBody>
          <a:bodyPr wrap="square">
            <a:spAutoFit/>
          </a:bodyPr>
          <a:lstStyle/>
          <a:p>
            <a:pPr algn="r"/>
            <a:r>
              <a:rPr lang="en-US" b="1" dirty="0">
                <a:solidFill>
                  <a:srgbClr val="FFC000"/>
                </a:solidFill>
              </a:rPr>
              <a:t>Building green belts around industrial plants</a:t>
            </a:r>
            <a:endParaRPr lang="pl-PL" b="1" dirty="0">
              <a:solidFill>
                <a:srgbClr val="FFC000"/>
              </a:solidFill>
            </a:endParaRPr>
          </a:p>
        </p:txBody>
      </p:sp>
      <p:pic>
        <p:nvPicPr>
          <p:cNvPr id="31" name="Obraz 30">
            <a:extLst>
              <a:ext uri="{FF2B5EF4-FFF2-40B4-BE49-F238E27FC236}">
                <a16:creationId xmlns:a16="http://schemas.microsoft.com/office/drawing/2014/main" id="{075450E3-69E3-9FE1-BB79-A29BAEA9A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4559" y="4531008"/>
            <a:ext cx="2874051" cy="2033944"/>
          </a:xfrm>
          <a:prstGeom prst="rect">
            <a:avLst/>
          </a:prstGeom>
        </p:spPr>
      </p:pic>
      <p:sp>
        <p:nvSpPr>
          <p:cNvPr id="33" name="pole tekstowe 32">
            <a:extLst>
              <a:ext uri="{FF2B5EF4-FFF2-40B4-BE49-F238E27FC236}">
                <a16:creationId xmlns:a16="http://schemas.microsoft.com/office/drawing/2014/main" id="{E9DB178E-F11E-BBD1-A7F2-01563AD950C2}"/>
              </a:ext>
            </a:extLst>
          </p:cNvPr>
          <p:cNvSpPr txBox="1"/>
          <p:nvPr/>
        </p:nvSpPr>
        <p:spPr>
          <a:xfrm>
            <a:off x="8664396" y="5546603"/>
            <a:ext cx="3067779" cy="584775"/>
          </a:xfrm>
          <a:prstGeom prst="rect">
            <a:avLst/>
          </a:prstGeom>
          <a:noFill/>
        </p:spPr>
        <p:txBody>
          <a:bodyPr wrap="square">
            <a:spAutoFit/>
          </a:bodyPr>
          <a:lstStyle/>
          <a:p>
            <a:r>
              <a:rPr lang="en-US" sz="1600" dirty="0"/>
              <a:t>greenery traps some gaseous pollutants, especially dust</a:t>
            </a:r>
            <a:endParaRPr lang="pl-PL" sz="1600" dirty="0"/>
          </a:p>
        </p:txBody>
      </p:sp>
    </p:spTree>
    <p:extLst>
      <p:ext uri="{BB962C8B-B14F-4D97-AF65-F5344CB8AC3E}">
        <p14:creationId xmlns:p14="http://schemas.microsoft.com/office/powerpoint/2010/main" val="15954314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5DC23E9-0FBF-2665-D6E9-20C6B70ED0E8}"/>
              </a:ext>
            </a:extLst>
          </p:cNvPr>
          <p:cNvSpPr txBox="1"/>
          <p:nvPr/>
        </p:nvSpPr>
        <p:spPr>
          <a:xfrm>
            <a:off x="3430116" y="188640"/>
            <a:ext cx="5063298" cy="369332"/>
          </a:xfrm>
          <a:prstGeom prst="rect">
            <a:avLst/>
          </a:prstGeom>
          <a:noFill/>
        </p:spPr>
        <p:txBody>
          <a:bodyPr wrap="square">
            <a:spAutoFit/>
          </a:bodyPr>
          <a:lstStyle/>
          <a:p>
            <a:r>
              <a:rPr lang="en-US" b="1" dirty="0">
                <a:solidFill>
                  <a:srgbClr val="0070C0"/>
                </a:solidFill>
              </a:rPr>
              <a:t>introduction of renewable sources of energy</a:t>
            </a:r>
            <a:endParaRPr lang="pl-PL" b="1" dirty="0">
              <a:solidFill>
                <a:srgbClr val="0070C0"/>
              </a:solidFill>
            </a:endParaRPr>
          </a:p>
        </p:txBody>
      </p:sp>
      <p:sp>
        <p:nvSpPr>
          <p:cNvPr id="5" name="pole tekstowe 4">
            <a:extLst>
              <a:ext uri="{FF2B5EF4-FFF2-40B4-BE49-F238E27FC236}">
                <a16:creationId xmlns:a16="http://schemas.microsoft.com/office/drawing/2014/main" id="{B6CD973C-C772-5505-DA83-3B3FAFC9F821}"/>
              </a:ext>
            </a:extLst>
          </p:cNvPr>
          <p:cNvSpPr txBox="1"/>
          <p:nvPr/>
        </p:nvSpPr>
        <p:spPr>
          <a:xfrm>
            <a:off x="1989956" y="493953"/>
            <a:ext cx="1678922" cy="369332"/>
          </a:xfrm>
          <a:prstGeom prst="rect">
            <a:avLst/>
          </a:prstGeom>
          <a:noFill/>
        </p:spPr>
        <p:txBody>
          <a:bodyPr wrap="square">
            <a:spAutoFit/>
          </a:bodyPr>
          <a:lstStyle/>
          <a:p>
            <a:r>
              <a:rPr lang="pl-PL" dirty="0" err="1">
                <a:solidFill>
                  <a:srgbClr val="0070C0"/>
                </a:solidFill>
              </a:rPr>
              <a:t>solar</a:t>
            </a:r>
            <a:r>
              <a:rPr lang="pl-PL" dirty="0">
                <a:solidFill>
                  <a:srgbClr val="0070C0"/>
                </a:solidFill>
              </a:rPr>
              <a:t> </a:t>
            </a:r>
            <a:r>
              <a:rPr lang="pl-PL" dirty="0" err="1">
                <a:solidFill>
                  <a:srgbClr val="0070C0"/>
                </a:solidFill>
              </a:rPr>
              <a:t>energy</a:t>
            </a:r>
            <a:endParaRPr lang="pl-PL" dirty="0">
              <a:solidFill>
                <a:srgbClr val="0070C0"/>
              </a:solidFill>
            </a:endParaRPr>
          </a:p>
        </p:txBody>
      </p:sp>
      <p:pic>
        <p:nvPicPr>
          <p:cNvPr id="7" name="Obraz 6">
            <a:extLst>
              <a:ext uri="{FF2B5EF4-FFF2-40B4-BE49-F238E27FC236}">
                <a16:creationId xmlns:a16="http://schemas.microsoft.com/office/drawing/2014/main" id="{8874E5B1-EAF9-930D-613B-5CD4E2B74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892" y="863285"/>
            <a:ext cx="2390233" cy="1621538"/>
          </a:xfrm>
          <a:prstGeom prst="rect">
            <a:avLst/>
          </a:prstGeom>
        </p:spPr>
      </p:pic>
      <p:sp>
        <p:nvSpPr>
          <p:cNvPr id="9" name="pole tekstowe 8">
            <a:extLst>
              <a:ext uri="{FF2B5EF4-FFF2-40B4-BE49-F238E27FC236}">
                <a16:creationId xmlns:a16="http://schemas.microsoft.com/office/drawing/2014/main" id="{ABD9B801-8DE7-263B-7E80-54CFBB03ABAA}"/>
              </a:ext>
            </a:extLst>
          </p:cNvPr>
          <p:cNvSpPr txBox="1"/>
          <p:nvPr/>
        </p:nvSpPr>
        <p:spPr>
          <a:xfrm>
            <a:off x="4510236" y="493953"/>
            <a:ext cx="1894946" cy="369332"/>
          </a:xfrm>
          <a:prstGeom prst="rect">
            <a:avLst/>
          </a:prstGeom>
          <a:noFill/>
        </p:spPr>
        <p:txBody>
          <a:bodyPr wrap="square">
            <a:spAutoFit/>
          </a:bodyPr>
          <a:lstStyle/>
          <a:p>
            <a:r>
              <a:rPr lang="pl-PL" dirty="0" err="1">
                <a:solidFill>
                  <a:srgbClr val="0070C0"/>
                </a:solidFill>
              </a:rPr>
              <a:t>water</a:t>
            </a:r>
            <a:r>
              <a:rPr lang="pl-PL" dirty="0">
                <a:solidFill>
                  <a:srgbClr val="0070C0"/>
                </a:solidFill>
              </a:rPr>
              <a:t> </a:t>
            </a:r>
            <a:r>
              <a:rPr lang="pl-PL" dirty="0" err="1">
                <a:solidFill>
                  <a:srgbClr val="0070C0"/>
                </a:solidFill>
              </a:rPr>
              <a:t>energy</a:t>
            </a:r>
            <a:endParaRPr lang="pl-PL" dirty="0">
              <a:solidFill>
                <a:srgbClr val="0070C0"/>
              </a:solidFill>
            </a:endParaRPr>
          </a:p>
        </p:txBody>
      </p:sp>
      <p:pic>
        <p:nvPicPr>
          <p:cNvPr id="11" name="Obraz 10">
            <a:extLst>
              <a:ext uri="{FF2B5EF4-FFF2-40B4-BE49-F238E27FC236}">
                <a16:creationId xmlns:a16="http://schemas.microsoft.com/office/drawing/2014/main" id="{0FD40938-60E1-751C-8081-CAF2970D6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188" y="863285"/>
            <a:ext cx="2464283" cy="1624187"/>
          </a:xfrm>
          <a:prstGeom prst="rect">
            <a:avLst/>
          </a:prstGeom>
        </p:spPr>
      </p:pic>
      <p:sp>
        <p:nvSpPr>
          <p:cNvPr id="13" name="pole tekstowe 12">
            <a:extLst>
              <a:ext uri="{FF2B5EF4-FFF2-40B4-BE49-F238E27FC236}">
                <a16:creationId xmlns:a16="http://schemas.microsoft.com/office/drawing/2014/main" id="{14D77208-EA14-0166-89AB-4819C1DBFE70}"/>
              </a:ext>
            </a:extLst>
          </p:cNvPr>
          <p:cNvSpPr txBox="1"/>
          <p:nvPr/>
        </p:nvSpPr>
        <p:spPr>
          <a:xfrm>
            <a:off x="7297342" y="493953"/>
            <a:ext cx="1750930" cy="369332"/>
          </a:xfrm>
          <a:prstGeom prst="rect">
            <a:avLst/>
          </a:prstGeom>
          <a:noFill/>
        </p:spPr>
        <p:txBody>
          <a:bodyPr wrap="square">
            <a:spAutoFit/>
          </a:bodyPr>
          <a:lstStyle/>
          <a:p>
            <a:r>
              <a:rPr lang="pl-PL" dirty="0">
                <a:solidFill>
                  <a:srgbClr val="0070C0"/>
                </a:solidFill>
              </a:rPr>
              <a:t>wind </a:t>
            </a:r>
            <a:r>
              <a:rPr lang="pl-PL" dirty="0" err="1">
                <a:solidFill>
                  <a:srgbClr val="0070C0"/>
                </a:solidFill>
              </a:rPr>
              <a:t>energy</a:t>
            </a:r>
            <a:endParaRPr lang="pl-PL" dirty="0">
              <a:solidFill>
                <a:srgbClr val="0070C0"/>
              </a:solidFill>
            </a:endParaRPr>
          </a:p>
        </p:txBody>
      </p:sp>
      <p:pic>
        <p:nvPicPr>
          <p:cNvPr id="15" name="Obraz 14">
            <a:extLst>
              <a:ext uri="{FF2B5EF4-FFF2-40B4-BE49-F238E27FC236}">
                <a16:creationId xmlns:a16="http://schemas.microsoft.com/office/drawing/2014/main" id="{B81BEDB5-361B-2093-0AB4-370782BAE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534" y="863285"/>
            <a:ext cx="2621333" cy="1659260"/>
          </a:xfrm>
          <a:prstGeom prst="rect">
            <a:avLst/>
          </a:prstGeom>
        </p:spPr>
      </p:pic>
      <p:sp>
        <p:nvSpPr>
          <p:cNvPr id="17" name="pole tekstowe 16">
            <a:extLst>
              <a:ext uri="{FF2B5EF4-FFF2-40B4-BE49-F238E27FC236}">
                <a16:creationId xmlns:a16="http://schemas.microsoft.com/office/drawing/2014/main" id="{0DE1FED9-358C-425C-154F-F44CD2A3F895}"/>
              </a:ext>
            </a:extLst>
          </p:cNvPr>
          <p:cNvSpPr txBox="1"/>
          <p:nvPr/>
        </p:nvSpPr>
        <p:spPr>
          <a:xfrm>
            <a:off x="-193154" y="4050012"/>
            <a:ext cx="3214092" cy="646331"/>
          </a:xfrm>
          <a:prstGeom prst="rect">
            <a:avLst/>
          </a:prstGeom>
          <a:noFill/>
        </p:spPr>
        <p:txBody>
          <a:bodyPr wrap="square">
            <a:spAutoFit/>
          </a:bodyPr>
          <a:lstStyle/>
          <a:p>
            <a:pPr algn="ctr"/>
            <a:r>
              <a:rPr lang="en-US" b="1" dirty="0">
                <a:solidFill>
                  <a:srgbClr val="7030A0"/>
                </a:solidFill>
              </a:rPr>
              <a:t>elimination of heavy transport in cities</a:t>
            </a:r>
            <a:endParaRPr lang="pl-PL" b="1" dirty="0">
              <a:solidFill>
                <a:srgbClr val="7030A0"/>
              </a:solidFill>
            </a:endParaRPr>
          </a:p>
        </p:txBody>
      </p:sp>
      <p:pic>
        <p:nvPicPr>
          <p:cNvPr id="19" name="Obraz 18">
            <a:extLst>
              <a:ext uri="{FF2B5EF4-FFF2-40B4-BE49-F238E27FC236}">
                <a16:creationId xmlns:a16="http://schemas.microsoft.com/office/drawing/2014/main" id="{6CA61B81-3524-A029-FF5D-CEB62A910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613" y="4797152"/>
            <a:ext cx="2659224" cy="1772816"/>
          </a:xfrm>
          <a:prstGeom prst="rect">
            <a:avLst/>
          </a:prstGeom>
        </p:spPr>
      </p:pic>
      <p:sp>
        <p:nvSpPr>
          <p:cNvPr id="21" name="pole tekstowe 20">
            <a:extLst>
              <a:ext uri="{FF2B5EF4-FFF2-40B4-BE49-F238E27FC236}">
                <a16:creationId xmlns:a16="http://schemas.microsoft.com/office/drawing/2014/main" id="{6D0C5BA5-FA5A-9DB7-F76F-E0BFE24235DE}"/>
              </a:ext>
            </a:extLst>
          </p:cNvPr>
          <p:cNvSpPr txBox="1"/>
          <p:nvPr/>
        </p:nvSpPr>
        <p:spPr>
          <a:xfrm>
            <a:off x="3494483" y="4989689"/>
            <a:ext cx="1844670" cy="1754326"/>
          </a:xfrm>
          <a:prstGeom prst="rect">
            <a:avLst/>
          </a:prstGeom>
          <a:noFill/>
        </p:spPr>
        <p:txBody>
          <a:bodyPr wrap="square">
            <a:spAutoFit/>
          </a:bodyPr>
          <a:lstStyle/>
          <a:p>
            <a:pPr algn="ctr"/>
            <a:r>
              <a:rPr lang="en-US" b="1" dirty="0"/>
              <a:t>Reducing car traffic and changing transportation to electric vehicles</a:t>
            </a:r>
            <a:endParaRPr lang="pl-PL" b="1" dirty="0"/>
          </a:p>
        </p:txBody>
      </p:sp>
      <p:pic>
        <p:nvPicPr>
          <p:cNvPr id="23" name="Obraz 22">
            <a:extLst>
              <a:ext uri="{FF2B5EF4-FFF2-40B4-BE49-F238E27FC236}">
                <a16:creationId xmlns:a16="http://schemas.microsoft.com/office/drawing/2014/main" id="{B8B91941-6F97-F160-4C17-80590C59C5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20" b="100000" l="1475" r="95576"/>
                    </a14:imgEffect>
                  </a14:imgLayer>
                </a14:imgProps>
              </a:ext>
              <a:ext uri="{28A0092B-C50C-407E-A947-70E740481C1C}">
                <a14:useLocalDpi xmlns:a14="http://schemas.microsoft.com/office/drawing/2010/main" val="0"/>
              </a:ext>
            </a:extLst>
          </a:blip>
          <a:stretch>
            <a:fillRect/>
          </a:stretch>
        </p:blipFill>
        <p:spPr>
          <a:xfrm>
            <a:off x="3020938" y="2552320"/>
            <a:ext cx="3118074" cy="2474396"/>
          </a:xfrm>
          <a:prstGeom prst="rect">
            <a:avLst/>
          </a:prstGeom>
        </p:spPr>
      </p:pic>
      <p:sp>
        <p:nvSpPr>
          <p:cNvPr id="25" name="pole tekstowe 24">
            <a:extLst>
              <a:ext uri="{FF2B5EF4-FFF2-40B4-BE49-F238E27FC236}">
                <a16:creationId xmlns:a16="http://schemas.microsoft.com/office/drawing/2014/main" id="{96FA384B-C234-8407-5871-6849EF1283F3}"/>
              </a:ext>
            </a:extLst>
          </p:cNvPr>
          <p:cNvSpPr txBox="1"/>
          <p:nvPr/>
        </p:nvSpPr>
        <p:spPr>
          <a:xfrm>
            <a:off x="6094412" y="3460704"/>
            <a:ext cx="2599541" cy="923330"/>
          </a:xfrm>
          <a:prstGeom prst="rect">
            <a:avLst/>
          </a:prstGeom>
          <a:noFill/>
        </p:spPr>
        <p:txBody>
          <a:bodyPr wrap="square">
            <a:spAutoFit/>
          </a:bodyPr>
          <a:lstStyle/>
          <a:p>
            <a:pPr algn="ctr"/>
            <a:r>
              <a:rPr lang="en-US" b="1" dirty="0"/>
              <a:t>creation of pedestrian zones in city centers and neighborhoods</a:t>
            </a:r>
            <a:endParaRPr lang="pl-PL" b="1" dirty="0"/>
          </a:p>
        </p:txBody>
      </p:sp>
      <p:pic>
        <p:nvPicPr>
          <p:cNvPr id="27" name="Obraz 26">
            <a:extLst>
              <a:ext uri="{FF2B5EF4-FFF2-40B4-BE49-F238E27FC236}">
                <a16:creationId xmlns:a16="http://schemas.microsoft.com/office/drawing/2014/main" id="{1C923DA4-A428-AC8B-C4B4-EC6289EEDB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7221" y="4335457"/>
            <a:ext cx="2906341" cy="1936350"/>
          </a:xfrm>
          <a:prstGeom prst="rect">
            <a:avLst/>
          </a:prstGeom>
        </p:spPr>
      </p:pic>
      <p:sp>
        <p:nvSpPr>
          <p:cNvPr id="29" name="pole tekstowe 28">
            <a:extLst>
              <a:ext uri="{FF2B5EF4-FFF2-40B4-BE49-F238E27FC236}">
                <a16:creationId xmlns:a16="http://schemas.microsoft.com/office/drawing/2014/main" id="{F99D9DD0-E162-B3A8-FC72-5A4300E59689}"/>
              </a:ext>
            </a:extLst>
          </p:cNvPr>
          <p:cNvSpPr txBox="1"/>
          <p:nvPr/>
        </p:nvSpPr>
        <p:spPr>
          <a:xfrm>
            <a:off x="9570131" y="5037229"/>
            <a:ext cx="2373677" cy="646331"/>
          </a:xfrm>
          <a:prstGeom prst="rect">
            <a:avLst/>
          </a:prstGeom>
          <a:noFill/>
        </p:spPr>
        <p:txBody>
          <a:bodyPr wrap="square">
            <a:spAutoFit/>
          </a:bodyPr>
          <a:lstStyle/>
          <a:p>
            <a:pPr algn="ctr"/>
            <a:r>
              <a:rPr lang="en-US" b="1" dirty="0">
                <a:solidFill>
                  <a:srgbClr val="00B050"/>
                </a:solidFill>
              </a:rPr>
              <a:t>Encouraging public transport or cycling</a:t>
            </a:r>
            <a:endParaRPr lang="pl-PL" b="1" dirty="0">
              <a:solidFill>
                <a:srgbClr val="00B050"/>
              </a:solidFill>
            </a:endParaRPr>
          </a:p>
        </p:txBody>
      </p:sp>
      <p:pic>
        <p:nvPicPr>
          <p:cNvPr id="31" name="Obraz 30">
            <a:extLst>
              <a:ext uri="{FF2B5EF4-FFF2-40B4-BE49-F238E27FC236}">
                <a16:creationId xmlns:a16="http://schemas.microsoft.com/office/drawing/2014/main" id="{D6336A63-A366-0F89-E35B-E811D1A2D2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8272" y="3007818"/>
            <a:ext cx="3050026" cy="2018898"/>
          </a:xfrm>
          <a:prstGeom prst="rect">
            <a:avLst/>
          </a:prstGeom>
        </p:spPr>
      </p:pic>
    </p:spTree>
    <p:extLst>
      <p:ext uri="{BB962C8B-B14F-4D97-AF65-F5344CB8AC3E}">
        <p14:creationId xmlns:p14="http://schemas.microsoft.com/office/powerpoint/2010/main" val="31085497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5E66F3AA-269D-3E9A-2C54-98A282F0B07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32" y="9832"/>
            <a:ext cx="12192001" cy="6858000"/>
          </a:xfrm>
          <a:prstGeom prst="rect">
            <a:avLst/>
          </a:prstGeom>
        </p:spPr>
      </p:pic>
      <p:sp>
        <p:nvSpPr>
          <p:cNvPr id="8" name="pole tekstowe 7">
            <a:extLst>
              <a:ext uri="{FF2B5EF4-FFF2-40B4-BE49-F238E27FC236}">
                <a16:creationId xmlns:a16="http://schemas.microsoft.com/office/drawing/2014/main" id="{EC5653B3-182F-EE58-4B0A-9B9DF4F5FCDF}"/>
              </a:ext>
            </a:extLst>
          </p:cNvPr>
          <p:cNvSpPr txBox="1"/>
          <p:nvPr/>
        </p:nvSpPr>
        <p:spPr>
          <a:xfrm>
            <a:off x="3394112" y="268657"/>
            <a:ext cx="4680520" cy="523220"/>
          </a:xfrm>
          <a:prstGeom prst="rect">
            <a:avLst/>
          </a:prstGeom>
          <a:noFill/>
        </p:spPr>
        <p:txBody>
          <a:bodyPr wrap="square">
            <a:spAutoFit/>
          </a:bodyPr>
          <a:lstStyle/>
          <a:p>
            <a:r>
              <a:rPr lang="pl-PL" sz="2800" b="1" i="1" u="sng" dirty="0">
                <a:solidFill>
                  <a:schemeClr val="tx2">
                    <a:lumMod val="95000"/>
                    <a:lumOff val="5000"/>
                  </a:schemeClr>
                </a:solidFill>
              </a:rPr>
              <a:t>WHAT IS AIR POLLUTION?</a:t>
            </a:r>
            <a:endParaRPr lang="pl-PL" sz="2800" i="1" u="sng" dirty="0">
              <a:solidFill>
                <a:schemeClr val="tx2">
                  <a:lumMod val="95000"/>
                  <a:lumOff val="5000"/>
                </a:schemeClr>
              </a:solidFill>
            </a:endParaRPr>
          </a:p>
        </p:txBody>
      </p:sp>
      <p:sp>
        <p:nvSpPr>
          <p:cNvPr id="10" name="pole tekstowe 9">
            <a:extLst>
              <a:ext uri="{FF2B5EF4-FFF2-40B4-BE49-F238E27FC236}">
                <a16:creationId xmlns:a16="http://schemas.microsoft.com/office/drawing/2014/main" id="{650761F8-58EC-C85D-85B0-F60C5AF37316}"/>
              </a:ext>
            </a:extLst>
          </p:cNvPr>
          <p:cNvSpPr txBox="1"/>
          <p:nvPr/>
        </p:nvSpPr>
        <p:spPr>
          <a:xfrm>
            <a:off x="2655230" y="1268760"/>
            <a:ext cx="6158284" cy="369332"/>
          </a:xfrm>
          <a:prstGeom prst="rect">
            <a:avLst/>
          </a:prstGeom>
          <a:noFill/>
        </p:spPr>
        <p:txBody>
          <a:bodyPr wrap="square">
            <a:spAutoFit/>
          </a:bodyPr>
          <a:lstStyle/>
          <a:p>
            <a:pPr marL="285750" indent="-285750">
              <a:buFont typeface="Arial" panose="020B0604020202020204" pitchFamily="34" charset="0"/>
              <a:buChar char="•"/>
            </a:pPr>
            <a:r>
              <a:rPr lang="en-US" b="1" i="1" dirty="0">
                <a:solidFill>
                  <a:schemeClr val="tx2">
                    <a:lumMod val="95000"/>
                    <a:lumOff val="5000"/>
                  </a:schemeClr>
                </a:solidFill>
              </a:rPr>
              <a:t>the main cause of the global environmental threat;</a:t>
            </a:r>
            <a:endParaRPr lang="pl-PL" b="1" i="1" dirty="0">
              <a:solidFill>
                <a:schemeClr val="tx2">
                  <a:lumMod val="95000"/>
                  <a:lumOff val="5000"/>
                </a:schemeClr>
              </a:solidFill>
            </a:endParaRPr>
          </a:p>
        </p:txBody>
      </p:sp>
      <p:sp>
        <p:nvSpPr>
          <p:cNvPr id="12" name="pole tekstowe 11">
            <a:extLst>
              <a:ext uri="{FF2B5EF4-FFF2-40B4-BE49-F238E27FC236}">
                <a16:creationId xmlns:a16="http://schemas.microsoft.com/office/drawing/2014/main" id="{04C133DE-B8C6-37BE-2BF4-DE9A0A003D0B}"/>
              </a:ext>
            </a:extLst>
          </p:cNvPr>
          <p:cNvSpPr txBox="1"/>
          <p:nvPr/>
        </p:nvSpPr>
        <p:spPr>
          <a:xfrm>
            <a:off x="2566020" y="2021460"/>
            <a:ext cx="6158284" cy="646331"/>
          </a:xfrm>
          <a:prstGeom prst="rect">
            <a:avLst/>
          </a:prstGeom>
          <a:noFill/>
        </p:spPr>
        <p:txBody>
          <a:bodyPr wrap="square">
            <a:spAutoFit/>
          </a:bodyPr>
          <a:lstStyle/>
          <a:p>
            <a:pPr marL="285750" indent="-285750" algn="ctr">
              <a:buFont typeface="Arial" panose="020B0604020202020204" pitchFamily="34" charset="0"/>
              <a:buChar char="•"/>
            </a:pPr>
            <a:r>
              <a:rPr lang="en-US" b="1" i="1" dirty="0">
                <a:solidFill>
                  <a:schemeClr val="tx2">
                    <a:lumMod val="95000"/>
                    <a:lumOff val="5000"/>
                  </a:schemeClr>
                </a:solidFill>
              </a:rPr>
              <a:t>Air contamination by substances that are harmful to health or dangerous for other reasons</a:t>
            </a:r>
            <a:endParaRPr lang="pl-PL" b="1" i="1" dirty="0">
              <a:solidFill>
                <a:schemeClr val="tx2">
                  <a:lumMod val="95000"/>
                  <a:lumOff val="5000"/>
                </a:schemeClr>
              </a:solidFill>
            </a:endParaRPr>
          </a:p>
        </p:txBody>
      </p:sp>
      <p:sp>
        <p:nvSpPr>
          <p:cNvPr id="16" name="pole tekstowe 15">
            <a:extLst>
              <a:ext uri="{FF2B5EF4-FFF2-40B4-BE49-F238E27FC236}">
                <a16:creationId xmlns:a16="http://schemas.microsoft.com/office/drawing/2014/main" id="{9D5B8F0F-FE1B-D16F-7CBB-3B80F9419109}"/>
              </a:ext>
            </a:extLst>
          </p:cNvPr>
          <p:cNvSpPr txBox="1"/>
          <p:nvPr/>
        </p:nvSpPr>
        <p:spPr>
          <a:xfrm>
            <a:off x="2422004" y="3126670"/>
            <a:ext cx="6158284" cy="923330"/>
          </a:xfrm>
          <a:prstGeom prst="rect">
            <a:avLst/>
          </a:prstGeom>
          <a:noFill/>
        </p:spPr>
        <p:txBody>
          <a:bodyPr wrap="square">
            <a:spAutoFit/>
          </a:bodyPr>
          <a:lstStyle/>
          <a:p>
            <a:pPr marL="285750" indent="-285750" algn="ctr">
              <a:buFont typeface="Arial" panose="020B0604020202020204" pitchFamily="34" charset="0"/>
              <a:buChar char="•"/>
            </a:pPr>
            <a:r>
              <a:rPr lang="pl-PL" b="1" i="1" dirty="0">
                <a:solidFill>
                  <a:schemeClr val="tx2">
                    <a:lumMod val="95000"/>
                    <a:lumOff val="5000"/>
                  </a:schemeClr>
                </a:solidFill>
              </a:rPr>
              <a:t>t</a:t>
            </a:r>
            <a:r>
              <a:rPr lang="en-US" b="1" i="1" dirty="0">
                <a:solidFill>
                  <a:schemeClr val="tx2">
                    <a:lumMod val="95000"/>
                    <a:lumOff val="5000"/>
                  </a:schemeClr>
                </a:solidFill>
              </a:rPr>
              <a:t>he burning of fossil fuels, agricultural activities, and transportation are just some of the main causes of air pollution;</a:t>
            </a:r>
            <a:endParaRPr lang="pl-PL" b="1" i="1" dirty="0">
              <a:solidFill>
                <a:schemeClr val="tx2">
                  <a:lumMod val="95000"/>
                  <a:lumOff val="5000"/>
                </a:schemeClr>
              </a:solidFill>
            </a:endParaRPr>
          </a:p>
        </p:txBody>
      </p:sp>
      <p:sp>
        <p:nvSpPr>
          <p:cNvPr id="18" name="pole tekstowe 17">
            <a:extLst>
              <a:ext uri="{FF2B5EF4-FFF2-40B4-BE49-F238E27FC236}">
                <a16:creationId xmlns:a16="http://schemas.microsoft.com/office/drawing/2014/main" id="{4BA97AF7-07F8-6680-69F4-D0193A348349}"/>
              </a:ext>
            </a:extLst>
          </p:cNvPr>
          <p:cNvSpPr txBox="1"/>
          <p:nvPr/>
        </p:nvSpPr>
        <p:spPr>
          <a:xfrm>
            <a:off x="2658132" y="4679419"/>
            <a:ext cx="6158284" cy="923330"/>
          </a:xfrm>
          <a:prstGeom prst="rect">
            <a:avLst/>
          </a:prstGeom>
          <a:noFill/>
        </p:spPr>
        <p:txBody>
          <a:bodyPr wrap="square">
            <a:spAutoFit/>
          </a:bodyPr>
          <a:lstStyle/>
          <a:p>
            <a:pPr marL="285750" indent="-285750" algn="ctr">
              <a:buFont typeface="Arial" panose="020B0604020202020204" pitchFamily="34" charset="0"/>
              <a:buChar char="•"/>
            </a:pPr>
            <a:r>
              <a:rPr lang="en-US" b="1" i="1" dirty="0">
                <a:solidFill>
                  <a:schemeClr val="tx2">
                    <a:lumMod val="95000"/>
                    <a:lumOff val="5000"/>
                  </a:schemeClr>
                </a:solidFill>
              </a:rPr>
              <a:t>the most common and most polluting pollutants in the atmosphere:</a:t>
            </a:r>
            <a:r>
              <a:rPr lang="pl-PL" b="1" i="1" dirty="0">
                <a:solidFill>
                  <a:schemeClr val="tx2">
                    <a:lumMod val="95000"/>
                    <a:lumOff val="5000"/>
                  </a:schemeClr>
                </a:solidFill>
              </a:rPr>
              <a:t> c</a:t>
            </a:r>
            <a:r>
              <a:rPr lang="en-US" b="1" i="1" dirty="0" err="1">
                <a:solidFill>
                  <a:schemeClr val="tx2">
                    <a:lumMod val="95000"/>
                    <a:lumOff val="5000"/>
                  </a:schemeClr>
                </a:solidFill>
              </a:rPr>
              <a:t>arbon</a:t>
            </a:r>
            <a:r>
              <a:rPr lang="en-US" b="1" i="1" dirty="0">
                <a:solidFill>
                  <a:schemeClr val="tx2">
                    <a:lumMod val="95000"/>
                    <a:lumOff val="5000"/>
                  </a:schemeClr>
                </a:solidFill>
              </a:rPr>
              <a:t> dioxide, sulfur dioxide, nitrogen oxides and particulate matter.</a:t>
            </a:r>
            <a:endParaRPr lang="pl-PL" b="1" i="1" dirty="0">
              <a:solidFill>
                <a:schemeClr val="tx2">
                  <a:lumMod val="95000"/>
                  <a:lumOff val="5000"/>
                </a:schemeClr>
              </a:solidFill>
            </a:endParaRP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DF810617-3E6C-E974-782B-D6FA06CF15C5}"/>
              </a:ext>
            </a:extLst>
          </p:cNvPr>
          <p:cNvSpPr txBox="1"/>
          <p:nvPr/>
        </p:nvSpPr>
        <p:spPr>
          <a:xfrm>
            <a:off x="4294212" y="158443"/>
            <a:ext cx="6094674" cy="1323439"/>
          </a:xfrm>
          <a:prstGeom prst="rect">
            <a:avLst/>
          </a:prstGeom>
          <a:noFill/>
        </p:spPr>
        <p:txBody>
          <a:bodyPr wrap="square">
            <a:spAutoFit/>
          </a:bodyPr>
          <a:lstStyle/>
          <a:p>
            <a:pPr algn="ctr"/>
            <a:r>
              <a:rPr lang="pl-PL" sz="1600" b="1" dirty="0" err="1"/>
              <a:t>Since</a:t>
            </a:r>
            <a:r>
              <a:rPr lang="pl-PL" sz="1600" b="1" dirty="0"/>
              <a:t> the 1980s, the EU </a:t>
            </a:r>
            <a:r>
              <a:rPr lang="pl-PL" sz="1600" b="1" dirty="0" err="1"/>
              <a:t>has</a:t>
            </a:r>
            <a:r>
              <a:rPr lang="pl-PL" sz="1600" b="1" dirty="0"/>
              <a:t> </a:t>
            </a:r>
            <a:r>
              <a:rPr lang="pl-PL" sz="1600" b="1" dirty="0" err="1"/>
              <a:t>adopted</a:t>
            </a:r>
            <a:r>
              <a:rPr lang="pl-PL" sz="1600" b="1" dirty="0"/>
              <a:t> </a:t>
            </a:r>
            <a:r>
              <a:rPr lang="pl-PL" sz="1600" b="1" dirty="0" err="1"/>
              <a:t>strict</a:t>
            </a:r>
            <a:r>
              <a:rPr lang="pl-PL" sz="1600" b="1" dirty="0"/>
              <a:t> </a:t>
            </a:r>
            <a:r>
              <a:rPr lang="pl-PL" sz="1600" b="1" dirty="0" err="1"/>
              <a:t>policies</a:t>
            </a:r>
            <a:r>
              <a:rPr lang="pl-PL" sz="1600" b="1" dirty="0"/>
              <a:t> on </a:t>
            </a:r>
            <a:r>
              <a:rPr lang="pl-PL" sz="1600" b="1" dirty="0" err="1"/>
              <a:t>air</a:t>
            </a:r>
            <a:r>
              <a:rPr lang="pl-PL" sz="1600" b="1" dirty="0"/>
              <a:t> </a:t>
            </a:r>
            <a:r>
              <a:rPr lang="pl-PL" sz="1600" b="1" dirty="0" err="1"/>
              <a:t>quality</a:t>
            </a:r>
            <a:r>
              <a:rPr lang="pl-PL" sz="1600" b="1" dirty="0"/>
              <a:t>. The </a:t>
            </a:r>
            <a:r>
              <a:rPr lang="pl-PL" sz="1600" b="1" dirty="0" err="1"/>
              <a:t>EU’s</a:t>
            </a:r>
            <a:r>
              <a:rPr lang="pl-PL" sz="1600" b="1" dirty="0"/>
              <a:t> </a:t>
            </a:r>
            <a:r>
              <a:rPr lang="pl-PL" sz="1600" b="1" dirty="0" err="1"/>
              <a:t>Ambient</a:t>
            </a:r>
            <a:r>
              <a:rPr lang="pl-PL" sz="1600" b="1" dirty="0"/>
              <a:t> </a:t>
            </a:r>
            <a:r>
              <a:rPr lang="pl-PL" sz="1600" b="1" dirty="0" err="1"/>
              <a:t>Air</a:t>
            </a:r>
            <a:r>
              <a:rPr lang="pl-PL" sz="1600" b="1" dirty="0"/>
              <a:t> </a:t>
            </a:r>
            <a:r>
              <a:rPr lang="pl-PL" sz="1600" b="1" dirty="0" err="1"/>
              <a:t>Quality</a:t>
            </a:r>
            <a:r>
              <a:rPr lang="pl-PL" sz="1600" b="1" dirty="0"/>
              <a:t> </a:t>
            </a:r>
            <a:r>
              <a:rPr lang="pl-PL" sz="1600" b="1" dirty="0" err="1"/>
              <a:t>Directives</a:t>
            </a:r>
            <a:r>
              <a:rPr lang="pl-PL" sz="1600" b="1" dirty="0"/>
              <a:t> set </a:t>
            </a:r>
            <a:r>
              <a:rPr lang="pl-PL" sz="1600" b="1" dirty="0" err="1"/>
              <a:t>air</a:t>
            </a:r>
            <a:r>
              <a:rPr lang="pl-PL" sz="1600" b="1" dirty="0"/>
              <a:t> </a:t>
            </a:r>
            <a:r>
              <a:rPr lang="pl-PL" sz="1600" b="1" dirty="0" err="1"/>
              <a:t>quality</a:t>
            </a:r>
            <a:r>
              <a:rPr lang="pl-PL" sz="1600" b="1" dirty="0"/>
              <a:t> </a:t>
            </a:r>
            <a:r>
              <a:rPr lang="pl-PL" sz="1600" b="1" dirty="0" err="1"/>
              <a:t>standards</a:t>
            </a:r>
            <a:r>
              <a:rPr lang="pl-PL" sz="1600" b="1" dirty="0"/>
              <a:t> for 12 </a:t>
            </a:r>
            <a:r>
              <a:rPr lang="pl-PL" sz="1600" b="1" dirty="0" err="1"/>
              <a:t>air</a:t>
            </a:r>
            <a:r>
              <a:rPr lang="pl-PL" sz="1600" b="1" dirty="0"/>
              <a:t> </a:t>
            </a:r>
            <a:r>
              <a:rPr lang="pl-PL" sz="1600" b="1" dirty="0" err="1"/>
              <a:t>pollutants</a:t>
            </a:r>
            <a:r>
              <a:rPr lang="pl-PL" sz="1600" b="1" dirty="0"/>
              <a:t>. </a:t>
            </a:r>
            <a:r>
              <a:rPr lang="pl-PL" sz="1600" b="1" dirty="0" err="1"/>
              <a:t>These</a:t>
            </a:r>
            <a:r>
              <a:rPr lang="pl-PL" sz="1600" b="1" dirty="0"/>
              <a:t> </a:t>
            </a:r>
            <a:r>
              <a:rPr lang="pl-PL" sz="1600" b="1" dirty="0" err="1"/>
              <a:t>directives</a:t>
            </a:r>
            <a:r>
              <a:rPr lang="pl-PL" sz="1600" b="1" dirty="0"/>
              <a:t> </a:t>
            </a:r>
            <a:r>
              <a:rPr lang="pl-PL" sz="1600" b="1" dirty="0" err="1"/>
              <a:t>also</a:t>
            </a:r>
            <a:r>
              <a:rPr lang="pl-PL" sz="1600" b="1" dirty="0"/>
              <a:t> </a:t>
            </a:r>
            <a:r>
              <a:rPr lang="pl-PL" sz="1600" b="1" dirty="0" err="1"/>
              <a:t>define</a:t>
            </a:r>
            <a:r>
              <a:rPr lang="pl-PL" sz="1600" b="1" dirty="0"/>
              <a:t> </a:t>
            </a:r>
            <a:r>
              <a:rPr lang="pl-PL" sz="1600" b="1" dirty="0" err="1"/>
              <a:t>common</a:t>
            </a:r>
            <a:r>
              <a:rPr lang="pl-PL" sz="1600" b="1" dirty="0"/>
              <a:t> </a:t>
            </a:r>
            <a:r>
              <a:rPr lang="pl-PL" sz="1600" b="1" dirty="0" err="1"/>
              <a:t>methods</a:t>
            </a:r>
            <a:r>
              <a:rPr lang="pl-PL" sz="1600" b="1" dirty="0"/>
              <a:t> to monitor, </a:t>
            </a:r>
            <a:r>
              <a:rPr lang="pl-PL" sz="1600" b="1" dirty="0" err="1"/>
              <a:t>assess</a:t>
            </a:r>
            <a:r>
              <a:rPr lang="pl-PL" sz="1600" b="1" dirty="0"/>
              <a:t> and </a:t>
            </a:r>
            <a:r>
              <a:rPr lang="pl-PL" sz="1600" b="1" dirty="0" err="1"/>
              <a:t>inform</a:t>
            </a:r>
            <a:r>
              <a:rPr lang="pl-PL" sz="1600" b="1" dirty="0"/>
              <a:t> the public on </a:t>
            </a:r>
            <a:r>
              <a:rPr lang="pl-PL" sz="1600" b="1" dirty="0" err="1"/>
              <a:t>ambient</a:t>
            </a:r>
            <a:r>
              <a:rPr lang="pl-PL" sz="1600" b="1" dirty="0"/>
              <a:t> </a:t>
            </a:r>
            <a:r>
              <a:rPr lang="pl-PL" sz="1600" b="1" dirty="0" err="1"/>
              <a:t>air</a:t>
            </a:r>
            <a:r>
              <a:rPr lang="pl-PL" sz="1600" b="1" dirty="0"/>
              <a:t> </a:t>
            </a:r>
            <a:r>
              <a:rPr lang="pl-PL" sz="1600" b="1" dirty="0" err="1"/>
              <a:t>quality</a:t>
            </a:r>
            <a:r>
              <a:rPr lang="pl-PL" sz="1600" b="1" dirty="0"/>
              <a:t> in the EU.</a:t>
            </a:r>
          </a:p>
        </p:txBody>
      </p:sp>
      <p:sp>
        <p:nvSpPr>
          <p:cNvPr id="5" name="pole tekstowe 4">
            <a:extLst>
              <a:ext uri="{FF2B5EF4-FFF2-40B4-BE49-F238E27FC236}">
                <a16:creationId xmlns:a16="http://schemas.microsoft.com/office/drawing/2014/main" id="{921882AB-AD8A-DF1B-2747-B9B28C304D9C}"/>
              </a:ext>
            </a:extLst>
          </p:cNvPr>
          <p:cNvSpPr txBox="1"/>
          <p:nvPr/>
        </p:nvSpPr>
        <p:spPr>
          <a:xfrm>
            <a:off x="3311921" y="2058067"/>
            <a:ext cx="7920880" cy="1323439"/>
          </a:xfrm>
          <a:prstGeom prst="rect">
            <a:avLst/>
          </a:prstGeom>
          <a:noFill/>
        </p:spPr>
        <p:txBody>
          <a:bodyPr wrap="square">
            <a:spAutoFit/>
          </a:bodyPr>
          <a:lstStyle/>
          <a:p>
            <a:pPr algn="ctr"/>
            <a:r>
              <a:rPr lang="en-US" sz="1600" b="1" dirty="0"/>
              <a:t>To see where we are in relation to these goals, a network of more than 4</a:t>
            </a:r>
            <a:r>
              <a:rPr lang="pl-PL" sz="1600" b="1" dirty="0"/>
              <a:t>.</a:t>
            </a:r>
            <a:r>
              <a:rPr lang="en-US" sz="1600" b="1" dirty="0"/>
              <a:t>000 air quality monitoring stations creates reliable, objective, comparable information on air quality. When levels are above the limit or target values, Member States are expected to prepare an air quality plan or </a:t>
            </a:r>
            <a:r>
              <a:rPr lang="en-US" sz="1600" b="1" dirty="0" err="1"/>
              <a:t>programme</a:t>
            </a:r>
            <a:r>
              <a:rPr lang="en-US" sz="1600" b="1" dirty="0"/>
              <a:t> that addresses responsible sources and ensures compliance.</a:t>
            </a:r>
            <a:endParaRPr lang="pl-PL" sz="1600" b="1" dirty="0"/>
          </a:p>
        </p:txBody>
      </p:sp>
      <p:sp>
        <p:nvSpPr>
          <p:cNvPr id="7" name="pole tekstowe 6">
            <a:extLst>
              <a:ext uri="{FF2B5EF4-FFF2-40B4-BE49-F238E27FC236}">
                <a16:creationId xmlns:a16="http://schemas.microsoft.com/office/drawing/2014/main" id="{E68E57FE-43F5-D2EB-C9BA-EF6D684D818F}"/>
              </a:ext>
            </a:extLst>
          </p:cNvPr>
          <p:cNvSpPr txBox="1"/>
          <p:nvPr/>
        </p:nvSpPr>
        <p:spPr>
          <a:xfrm>
            <a:off x="2710036" y="3927208"/>
            <a:ext cx="8250576" cy="830997"/>
          </a:xfrm>
          <a:prstGeom prst="rect">
            <a:avLst/>
          </a:prstGeom>
          <a:noFill/>
        </p:spPr>
        <p:txBody>
          <a:bodyPr wrap="square">
            <a:spAutoFit/>
          </a:bodyPr>
          <a:lstStyle/>
          <a:p>
            <a:pPr algn="ctr"/>
            <a:r>
              <a:rPr lang="en-US" sz="1600" b="1" dirty="0"/>
              <a:t>The Zero Pollution Action </a:t>
            </a:r>
            <a:r>
              <a:rPr lang="en-US" sz="1600" b="1" dirty="0" err="1"/>
              <a:t>Pla</a:t>
            </a:r>
            <a:r>
              <a:rPr lang="pl-PL" sz="1600" b="1" dirty="0"/>
              <a:t>n</a:t>
            </a:r>
            <a:r>
              <a:rPr lang="en-US" sz="1600" b="1" dirty="0"/>
              <a:t> also sets the 2030 target of improving air quality, with a focus on PM2.5, in order to reduce the number of premature deaths caused by air pollution in the EU by a minimum of 55%, relative to those in 2005.</a:t>
            </a:r>
            <a:endParaRPr lang="pl-PL" sz="1600" b="1" dirty="0"/>
          </a:p>
        </p:txBody>
      </p:sp>
      <p:sp>
        <p:nvSpPr>
          <p:cNvPr id="9" name="pole tekstowe 8">
            <a:extLst>
              <a:ext uri="{FF2B5EF4-FFF2-40B4-BE49-F238E27FC236}">
                <a16:creationId xmlns:a16="http://schemas.microsoft.com/office/drawing/2014/main" id="{EFF44BDE-C6E7-C26A-D1E3-7FB620AC7D93}"/>
              </a:ext>
            </a:extLst>
          </p:cNvPr>
          <p:cNvSpPr txBox="1"/>
          <p:nvPr/>
        </p:nvSpPr>
        <p:spPr>
          <a:xfrm>
            <a:off x="837828" y="5517232"/>
            <a:ext cx="10513168" cy="584775"/>
          </a:xfrm>
          <a:prstGeom prst="rect">
            <a:avLst/>
          </a:prstGeom>
          <a:noFill/>
        </p:spPr>
        <p:txBody>
          <a:bodyPr wrap="square">
            <a:spAutoFit/>
          </a:bodyPr>
          <a:lstStyle/>
          <a:p>
            <a:pPr algn="ctr"/>
            <a:r>
              <a:rPr lang="en-US" sz="1600" b="1" dirty="0"/>
              <a:t>On 12 May 2021, the European Commission adopted the EU Action Plan: "Towards a Zero Pollution for Air, Water and Soil" - a key deliverable of the European Green Deal. </a:t>
            </a:r>
            <a:endParaRPr lang="pl-PL" sz="1600" b="1" dirty="0"/>
          </a:p>
        </p:txBody>
      </p:sp>
      <p:pic>
        <p:nvPicPr>
          <p:cNvPr id="11" name="Obraz 10">
            <a:extLst>
              <a:ext uri="{FF2B5EF4-FFF2-40B4-BE49-F238E27FC236}">
                <a16:creationId xmlns:a16="http://schemas.microsoft.com/office/drawing/2014/main" id="{3F2916CA-3CFA-81EB-3240-6119D05DCD37}"/>
              </a:ext>
            </a:extLst>
          </p:cNvPr>
          <p:cNvPicPr>
            <a:picLocks noChangeAspect="1"/>
          </p:cNvPicPr>
          <p:nvPr/>
        </p:nvPicPr>
        <p:blipFill>
          <a:blip r:embed="rId2"/>
          <a:stretch>
            <a:fillRect/>
          </a:stretch>
        </p:blipFill>
        <p:spPr>
          <a:xfrm>
            <a:off x="143978" y="332656"/>
            <a:ext cx="3311921" cy="3861048"/>
          </a:xfrm>
          <a:prstGeom prst="ellipse">
            <a:avLst/>
          </a:prstGeom>
          <a:ln>
            <a:noFill/>
          </a:ln>
          <a:effectLst>
            <a:softEdge rad="112500"/>
          </a:effectLst>
        </p:spPr>
      </p:pic>
    </p:spTree>
    <p:extLst>
      <p:ext uri="{BB962C8B-B14F-4D97-AF65-F5344CB8AC3E}">
        <p14:creationId xmlns:p14="http://schemas.microsoft.com/office/powerpoint/2010/main" val="17727274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CDA043E-47CD-26A2-0420-24513CF92FAA}"/>
              </a:ext>
            </a:extLst>
          </p:cNvPr>
          <p:cNvPicPr>
            <a:picLocks noChangeAspect="1"/>
          </p:cNvPicPr>
          <p:nvPr/>
        </p:nvPicPr>
        <p:blipFill>
          <a:blip r:embed="rId2"/>
          <a:stretch>
            <a:fillRect/>
          </a:stretch>
        </p:blipFill>
        <p:spPr>
          <a:xfrm>
            <a:off x="621804" y="2915693"/>
            <a:ext cx="10581416" cy="3744416"/>
          </a:xfrm>
          <a:prstGeom prst="rect">
            <a:avLst/>
          </a:prstGeom>
        </p:spPr>
      </p:pic>
      <p:pic>
        <p:nvPicPr>
          <p:cNvPr id="9" name="Obraz 8">
            <a:extLst>
              <a:ext uri="{FF2B5EF4-FFF2-40B4-BE49-F238E27FC236}">
                <a16:creationId xmlns:a16="http://schemas.microsoft.com/office/drawing/2014/main" id="{CE9ED9D6-5D33-42D5-E812-B1EEAD588C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408" l="977" r="99219"/>
                    </a14:imgEffect>
                  </a14:imgLayer>
                </a14:imgProps>
              </a:ext>
              <a:ext uri="{28A0092B-C50C-407E-A947-70E740481C1C}">
                <a14:useLocalDpi xmlns:a14="http://schemas.microsoft.com/office/drawing/2010/main" val="0"/>
              </a:ext>
            </a:extLst>
          </a:blip>
          <a:stretch>
            <a:fillRect/>
          </a:stretch>
        </p:blipFill>
        <p:spPr>
          <a:xfrm>
            <a:off x="45740" y="632347"/>
            <a:ext cx="3458796" cy="2283346"/>
          </a:xfrm>
          <a:prstGeom prst="rect">
            <a:avLst/>
          </a:prstGeom>
        </p:spPr>
      </p:pic>
      <p:pic>
        <p:nvPicPr>
          <p:cNvPr id="10" name="Obraz 9">
            <a:extLst>
              <a:ext uri="{FF2B5EF4-FFF2-40B4-BE49-F238E27FC236}">
                <a16:creationId xmlns:a16="http://schemas.microsoft.com/office/drawing/2014/main" id="{2231A864-3782-AA97-5923-0A4375BCC0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408" l="977" r="99219"/>
                    </a14:imgEffect>
                  </a14:imgLayer>
                </a14:imgProps>
              </a:ext>
              <a:ext uri="{28A0092B-C50C-407E-A947-70E740481C1C}">
                <a14:useLocalDpi xmlns:a14="http://schemas.microsoft.com/office/drawing/2010/main" val="0"/>
              </a:ext>
            </a:extLst>
          </a:blip>
          <a:stretch>
            <a:fillRect/>
          </a:stretch>
        </p:blipFill>
        <p:spPr>
          <a:xfrm>
            <a:off x="8280832" y="332657"/>
            <a:ext cx="3458796" cy="3258022"/>
          </a:xfrm>
          <a:prstGeom prst="rect">
            <a:avLst/>
          </a:prstGeom>
        </p:spPr>
      </p:pic>
      <p:pic>
        <p:nvPicPr>
          <p:cNvPr id="14" name="Obraz 13">
            <a:extLst>
              <a:ext uri="{FF2B5EF4-FFF2-40B4-BE49-F238E27FC236}">
                <a16:creationId xmlns:a16="http://schemas.microsoft.com/office/drawing/2014/main" id="{1DFC7AF3-739E-60C6-2152-6F4A84C729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33" b="96051" l="4263" r="98757"/>
                    </a14:imgEffect>
                  </a14:imgLayer>
                </a14:imgProps>
              </a:ext>
            </a:extLst>
          </a:blip>
          <a:stretch>
            <a:fillRect/>
          </a:stretch>
        </p:blipFill>
        <p:spPr>
          <a:xfrm>
            <a:off x="7068755" y="1412776"/>
            <a:ext cx="2401396" cy="2699971"/>
          </a:xfrm>
          <a:prstGeom prst="rect">
            <a:avLst/>
          </a:prstGeom>
        </p:spPr>
      </p:pic>
      <p:pic>
        <p:nvPicPr>
          <p:cNvPr id="15" name="Obraz 14">
            <a:extLst>
              <a:ext uri="{FF2B5EF4-FFF2-40B4-BE49-F238E27FC236}">
                <a16:creationId xmlns:a16="http://schemas.microsoft.com/office/drawing/2014/main" id="{F275A47D-9B35-4150-77B8-D7695D0888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33" b="96051" l="4263" r="98757"/>
                    </a14:imgEffect>
                  </a14:imgLayer>
                </a14:imgProps>
              </a:ext>
            </a:extLst>
          </a:blip>
          <a:stretch>
            <a:fillRect/>
          </a:stretch>
        </p:blipFill>
        <p:spPr>
          <a:xfrm>
            <a:off x="2385453" y="908720"/>
            <a:ext cx="1995766" cy="2243907"/>
          </a:xfrm>
          <a:prstGeom prst="rect">
            <a:avLst/>
          </a:prstGeom>
        </p:spPr>
      </p:pic>
      <p:pic>
        <p:nvPicPr>
          <p:cNvPr id="19" name="Obraz 18">
            <a:extLst>
              <a:ext uri="{FF2B5EF4-FFF2-40B4-BE49-F238E27FC236}">
                <a16:creationId xmlns:a16="http://schemas.microsoft.com/office/drawing/2014/main" id="{83C94038-D896-872F-C9BB-7EDA33DB9A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47" b="97289" l="296" r="100000"/>
                    </a14:imgEffect>
                  </a14:imgLayer>
                </a14:imgProps>
              </a:ext>
            </a:extLst>
          </a:blip>
          <a:stretch>
            <a:fillRect/>
          </a:stretch>
        </p:blipFill>
        <p:spPr>
          <a:xfrm>
            <a:off x="3766664" y="607875"/>
            <a:ext cx="3041595" cy="2821125"/>
          </a:xfrm>
          <a:prstGeom prst="rect">
            <a:avLst/>
          </a:prstGeom>
        </p:spPr>
      </p:pic>
      <p:pic>
        <p:nvPicPr>
          <p:cNvPr id="17" name="Obraz 16">
            <a:extLst>
              <a:ext uri="{FF2B5EF4-FFF2-40B4-BE49-F238E27FC236}">
                <a16:creationId xmlns:a16="http://schemas.microsoft.com/office/drawing/2014/main" id="{DBB88DBC-FE5D-43BA-CA1B-DB6EA8CEBB0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106" b="97156" l="1290" r="97204"/>
                    </a14:imgEffect>
                  </a14:imgLayer>
                </a14:imgProps>
              </a:ext>
            </a:extLst>
          </a:blip>
          <a:stretch>
            <a:fillRect/>
          </a:stretch>
        </p:blipFill>
        <p:spPr>
          <a:xfrm>
            <a:off x="5468431" y="-140227"/>
            <a:ext cx="2812401" cy="3828494"/>
          </a:xfrm>
          <a:prstGeom prst="rect">
            <a:avLst/>
          </a:prstGeom>
        </p:spPr>
      </p:pic>
    </p:spTree>
    <p:extLst>
      <p:ext uri="{BB962C8B-B14F-4D97-AF65-F5344CB8AC3E}">
        <p14:creationId xmlns:p14="http://schemas.microsoft.com/office/powerpoint/2010/main" val="9203218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725BC5B-102F-A749-E988-0F11A2FAB001}"/>
              </a:ext>
            </a:extLst>
          </p:cNvPr>
          <p:cNvPicPr>
            <a:picLocks noChangeAspect="1"/>
          </p:cNvPicPr>
          <p:nvPr/>
        </p:nvPicPr>
        <p:blipFill>
          <a:blip r:embed="rId2"/>
          <a:stretch>
            <a:fillRect/>
          </a:stretch>
        </p:blipFill>
        <p:spPr>
          <a:xfrm>
            <a:off x="2943304" y="593611"/>
            <a:ext cx="4861981" cy="4587638"/>
          </a:xfrm>
          <a:prstGeom prst="rect">
            <a:avLst/>
          </a:prstGeom>
          <a:effectLst>
            <a:softEdge rad="317500"/>
          </a:effectLst>
        </p:spPr>
      </p:pic>
      <p:sp>
        <p:nvSpPr>
          <p:cNvPr id="5" name="pole tekstowe 4">
            <a:extLst>
              <a:ext uri="{FF2B5EF4-FFF2-40B4-BE49-F238E27FC236}">
                <a16:creationId xmlns:a16="http://schemas.microsoft.com/office/drawing/2014/main" id="{6D68371C-C59D-E3D9-65CC-8DB9B751626D}"/>
              </a:ext>
            </a:extLst>
          </p:cNvPr>
          <p:cNvSpPr txBox="1"/>
          <p:nvPr/>
        </p:nvSpPr>
        <p:spPr>
          <a:xfrm>
            <a:off x="2957012" y="182107"/>
            <a:ext cx="5400600" cy="461665"/>
          </a:xfrm>
          <a:prstGeom prst="rect">
            <a:avLst/>
          </a:prstGeom>
          <a:noFill/>
        </p:spPr>
        <p:txBody>
          <a:bodyPr wrap="square">
            <a:spAutoFit/>
          </a:bodyPr>
          <a:lstStyle/>
          <a:p>
            <a:r>
              <a:rPr lang="pl-PL" sz="2400" b="1" dirty="0" err="1">
                <a:solidFill>
                  <a:srgbClr val="002060"/>
                </a:solidFill>
              </a:rPr>
              <a:t>Activities</a:t>
            </a:r>
            <a:r>
              <a:rPr lang="pl-PL" sz="2400" b="1" dirty="0">
                <a:solidFill>
                  <a:srgbClr val="002060"/>
                </a:solidFill>
              </a:rPr>
              <a:t> for </a:t>
            </a:r>
            <a:r>
              <a:rPr lang="pl-PL" sz="2400" b="1" dirty="0" err="1">
                <a:solidFill>
                  <a:srgbClr val="002060"/>
                </a:solidFill>
              </a:rPr>
              <a:t>air</a:t>
            </a:r>
            <a:r>
              <a:rPr lang="pl-PL" sz="2400" b="1" dirty="0">
                <a:solidFill>
                  <a:srgbClr val="002060"/>
                </a:solidFill>
              </a:rPr>
              <a:t> </a:t>
            </a:r>
            <a:r>
              <a:rPr lang="pl-PL" sz="2400" b="1" dirty="0" err="1">
                <a:solidFill>
                  <a:srgbClr val="002060"/>
                </a:solidFill>
              </a:rPr>
              <a:t>protection</a:t>
            </a:r>
            <a:r>
              <a:rPr lang="pl-PL" sz="2400" b="1" dirty="0">
                <a:solidFill>
                  <a:srgbClr val="002060"/>
                </a:solidFill>
              </a:rPr>
              <a:t> in Poland</a:t>
            </a:r>
          </a:p>
        </p:txBody>
      </p:sp>
      <p:pic>
        <p:nvPicPr>
          <p:cNvPr id="7" name="Obraz 6">
            <a:extLst>
              <a:ext uri="{FF2B5EF4-FFF2-40B4-BE49-F238E27FC236}">
                <a16:creationId xmlns:a16="http://schemas.microsoft.com/office/drawing/2014/main" id="{BB8E0E4F-2EEE-2143-D3A9-439602DD523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68714" l="3429" r="97429"/>
                    </a14:imgEffect>
                  </a14:imgLayer>
                </a14:imgProps>
              </a:ext>
              <a:ext uri="{28A0092B-C50C-407E-A947-70E740481C1C}">
                <a14:useLocalDpi xmlns:a14="http://schemas.microsoft.com/office/drawing/2010/main" val="0"/>
              </a:ext>
            </a:extLst>
          </a:blip>
          <a:stretch>
            <a:fillRect/>
          </a:stretch>
        </p:blipFill>
        <p:spPr>
          <a:xfrm>
            <a:off x="5435649" y="2111474"/>
            <a:ext cx="1317526" cy="1317526"/>
          </a:xfrm>
          <a:prstGeom prst="rect">
            <a:avLst/>
          </a:prstGeom>
        </p:spPr>
      </p:pic>
      <p:sp>
        <p:nvSpPr>
          <p:cNvPr id="9" name="pole tekstowe 8">
            <a:extLst>
              <a:ext uri="{FF2B5EF4-FFF2-40B4-BE49-F238E27FC236}">
                <a16:creationId xmlns:a16="http://schemas.microsoft.com/office/drawing/2014/main" id="{D88505CF-B10C-9EA8-635B-43E4E38E6052}"/>
              </a:ext>
            </a:extLst>
          </p:cNvPr>
          <p:cNvSpPr txBox="1"/>
          <p:nvPr/>
        </p:nvSpPr>
        <p:spPr>
          <a:xfrm>
            <a:off x="607175" y="673793"/>
            <a:ext cx="2182978" cy="830997"/>
          </a:xfrm>
          <a:prstGeom prst="rect">
            <a:avLst/>
          </a:prstGeom>
          <a:noFill/>
        </p:spPr>
        <p:txBody>
          <a:bodyPr wrap="square">
            <a:spAutoFit/>
          </a:bodyPr>
          <a:lstStyle/>
          <a:p>
            <a:r>
              <a:rPr lang="en-US" sz="1600" b="1" dirty="0"/>
              <a:t>construction of new or modernization of old heating systems</a:t>
            </a:r>
            <a:endParaRPr lang="pl-PL" sz="1600" b="1" dirty="0"/>
          </a:p>
        </p:txBody>
      </p:sp>
      <p:sp>
        <p:nvSpPr>
          <p:cNvPr id="13" name="pole tekstowe 12">
            <a:extLst>
              <a:ext uri="{FF2B5EF4-FFF2-40B4-BE49-F238E27FC236}">
                <a16:creationId xmlns:a16="http://schemas.microsoft.com/office/drawing/2014/main" id="{41FA03AE-A326-28B1-CC0F-C7B4808E93E9}"/>
              </a:ext>
            </a:extLst>
          </p:cNvPr>
          <p:cNvSpPr txBox="1"/>
          <p:nvPr/>
        </p:nvSpPr>
        <p:spPr>
          <a:xfrm>
            <a:off x="483048" y="1847494"/>
            <a:ext cx="2182978" cy="830997"/>
          </a:xfrm>
          <a:prstGeom prst="rect">
            <a:avLst/>
          </a:prstGeom>
          <a:noFill/>
        </p:spPr>
        <p:txBody>
          <a:bodyPr wrap="square">
            <a:spAutoFit/>
          </a:bodyPr>
          <a:lstStyle/>
          <a:p>
            <a:pPr algn="ctr"/>
            <a:r>
              <a:rPr lang="pl-PL" sz="1600" b="1" dirty="0" err="1"/>
              <a:t>thermal</a:t>
            </a:r>
            <a:r>
              <a:rPr lang="pl-PL" sz="1600" b="1" dirty="0"/>
              <a:t> </a:t>
            </a:r>
            <a:r>
              <a:rPr lang="pl-PL" sz="1600" b="1" dirty="0" err="1"/>
              <a:t>modernization</a:t>
            </a:r>
            <a:r>
              <a:rPr lang="pl-PL" sz="1600" b="1" dirty="0"/>
              <a:t> of </a:t>
            </a:r>
            <a:r>
              <a:rPr lang="pl-PL" sz="1600" b="1" dirty="0" err="1"/>
              <a:t>buildings</a:t>
            </a:r>
            <a:endParaRPr lang="pl-PL" sz="1600" b="1" dirty="0"/>
          </a:p>
        </p:txBody>
      </p:sp>
      <p:sp>
        <p:nvSpPr>
          <p:cNvPr id="15" name="pole tekstowe 14">
            <a:extLst>
              <a:ext uri="{FF2B5EF4-FFF2-40B4-BE49-F238E27FC236}">
                <a16:creationId xmlns:a16="http://schemas.microsoft.com/office/drawing/2014/main" id="{0029B7FF-87C6-D22B-99F2-322462B945D6}"/>
              </a:ext>
            </a:extLst>
          </p:cNvPr>
          <p:cNvSpPr txBox="1"/>
          <p:nvPr/>
        </p:nvSpPr>
        <p:spPr>
          <a:xfrm>
            <a:off x="358921" y="3245441"/>
            <a:ext cx="2431232" cy="1077218"/>
          </a:xfrm>
          <a:prstGeom prst="rect">
            <a:avLst/>
          </a:prstGeom>
          <a:noFill/>
        </p:spPr>
        <p:txBody>
          <a:bodyPr wrap="square">
            <a:spAutoFit/>
          </a:bodyPr>
          <a:lstStyle/>
          <a:p>
            <a:pPr algn="ctr"/>
            <a:r>
              <a:rPr lang="en-US" sz="1600" b="1" dirty="0"/>
              <a:t>replacement of buses and emergency vehicles with hybrid or electric vehicles</a:t>
            </a:r>
            <a:endParaRPr lang="pl-PL" sz="1600" b="1" dirty="0"/>
          </a:p>
        </p:txBody>
      </p:sp>
      <p:sp>
        <p:nvSpPr>
          <p:cNvPr id="17" name="pole tekstowe 16">
            <a:extLst>
              <a:ext uri="{FF2B5EF4-FFF2-40B4-BE49-F238E27FC236}">
                <a16:creationId xmlns:a16="http://schemas.microsoft.com/office/drawing/2014/main" id="{35514323-5D1C-BA05-915C-33F029211C58}"/>
              </a:ext>
            </a:extLst>
          </p:cNvPr>
          <p:cNvSpPr txBox="1"/>
          <p:nvPr/>
        </p:nvSpPr>
        <p:spPr>
          <a:xfrm>
            <a:off x="3614371" y="5377439"/>
            <a:ext cx="3519846" cy="1323439"/>
          </a:xfrm>
          <a:prstGeom prst="rect">
            <a:avLst/>
          </a:prstGeom>
          <a:noFill/>
        </p:spPr>
        <p:txBody>
          <a:bodyPr wrap="square">
            <a:spAutoFit/>
          </a:bodyPr>
          <a:lstStyle/>
          <a:p>
            <a:pPr algn="ctr"/>
            <a:r>
              <a:rPr lang="en-US" sz="1600" b="1" dirty="0"/>
              <a:t>implementation of projects of modern and effective technological systems as well as energy production, transmission and use systems</a:t>
            </a:r>
            <a:endParaRPr lang="pl-PL" sz="1600" b="1" dirty="0"/>
          </a:p>
        </p:txBody>
      </p:sp>
      <p:sp>
        <p:nvSpPr>
          <p:cNvPr id="19" name="pole tekstowe 18">
            <a:extLst>
              <a:ext uri="{FF2B5EF4-FFF2-40B4-BE49-F238E27FC236}">
                <a16:creationId xmlns:a16="http://schemas.microsoft.com/office/drawing/2014/main" id="{962CAD9B-C439-2A04-E42A-71599CBAEBD5}"/>
              </a:ext>
            </a:extLst>
          </p:cNvPr>
          <p:cNvSpPr txBox="1"/>
          <p:nvPr/>
        </p:nvSpPr>
        <p:spPr>
          <a:xfrm>
            <a:off x="190946" y="5126659"/>
            <a:ext cx="2911119" cy="830997"/>
          </a:xfrm>
          <a:prstGeom prst="rect">
            <a:avLst/>
          </a:prstGeom>
          <a:noFill/>
        </p:spPr>
        <p:txBody>
          <a:bodyPr wrap="square">
            <a:spAutoFit/>
          </a:bodyPr>
          <a:lstStyle/>
          <a:p>
            <a:pPr algn="ctr"/>
            <a:r>
              <a:rPr lang="en-US" sz="1600" b="1" dirty="0"/>
              <a:t>implementation of programs to reduce dust and gas emissions</a:t>
            </a:r>
            <a:endParaRPr lang="pl-PL" sz="1600" b="1" dirty="0"/>
          </a:p>
        </p:txBody>
      </p:sp>
      <p:sp>
        <p:nvSpPr>
          <p:cNvPr id="23" name="pole tekstowe 22">
            <a:extLst>
              <a:ext uri="{FF2B5EF4-FFF2-40B4-BE49-F238E27FC236}">
                <a16:creationId xmlns:a16="http://schemas.microsoft.com/office/drawing/2014/main" id="{1D1C34AD-3D09-0CF6-2C11-51459B3C4F8C}"/>
              </a:ext>
            </a:extLst>
          </p:cNvPr>
          <p:cNvSpPr txBox="1"/>
          <p:nvPr/>
        </p:nvSpPr>
        <p:spPr>
          <a:xfrm>
            <a:off x="9196191" y="402270"/>
            <a:ext cx="2471010" cy="830997"/>
          </a:xfrm>
          <a:prstGeom prst="rect">
            <a:avLst/>
          </a:prstGeom>
          <a:noFill/>
        </p:spPr>
        <p:txBody>
          <a:bodyPr wrap="square">
            <a:spAutoFit/>
          </a:bodyPr>
          <a:lstStyle/>
          <a:p>
            <a:pPr algn="ctr"/>
            <a:r>
              <a:rPr lang="en-US" sz="1600" b="1" dirty="0"/>
              <a:t>implementation of projects using renewable energy sources</a:t>
            </a:r>
            <a:endParaRPr lang="pl-PL" sz="1600" b="1" dirty="0"/>
          </a:p>
        </p:txBody>
      </p:sp>
      <p:sp>
        <p:nvSpPr>
          <p:cNvPr id="25" name="pole tekstowe 24">
            <a:extLst>
              <a:ext uri="{FF2B5EF4-FFF2-40B4-BE49-F238E27FC236}">
                <a16:creationId xmlns:a16="http://schemas.microsoft.com/office/drawing/2014/main" id="{0A510AD6-DDDE-D32B-FF83-52F9B74D454C}"/>
              </a:ext>
            </a:extLst>
          </p:cNvPr>
          <p:cNvSpPr txBox="1"/>
          <p:nvPr/>
        </p:nvSpPr>
        <p:spPr>
          <a:xfrm>
            <a:off x="8787963" y="1688931"/>
            <a:ext cx="3132405" cy="1077218"/>
          </a:xfrm>
          <a:prstGeom prst="rect">
            <a:avLst/>
          </a:prstGeom>
          <a:noFill/>
        </p:spPr>
        <p:txBody>
          <a:bodyPr wrap="square">
            <a:spAutoFit/>
          </a:bodyPr>
          <a:lstStyle/>
          <a:p>
            <a:pPr algn="ctr"/>
            <a:r>
              <a:rPr lang="en-US" sz="1600" b="1" dirty="0"/>
              <a:t>construction of charging stations and replacement of cars with electric vehicles by legal persons</a:t>
            </a:r>
            <a:endParaRPr lang="pl-PL" sz="1600" b="1" dirty="0"/>
          </a:p>
        </p:txBody>
      </p:sp>
      <p:sp>
        <p:nvSpPr>
          <p:cNvPr id="27" name="pole tekstowe 26">
            <a:extLst>
              <a:ext uri="{FF2B5EF4-FFF2-40B4-BE49-F238E27FC236}">
                <a16:creationId xmlns:a16="http://schemas.microsoft.com/office/drawing/2014/main" id="{E20470DD-5340-A7C0-B150-BE1DF0CE034F}"/>
              </a:ext>
            </a:extLst>
          </p:cNvPr>
          <p:cNvSpPr txBox="1"/>
          <p:nvPr/>
        </p:nvSpPr>
        <p:spPr>
          <a:xfrm>
            <a:off x="8785263" y="3081448"/>
            <a:ext cx="3132404" cy="584775"/>
          </a:xfrm>
          <a:prstGeom prst="rect">
            <a:avLst/>
          </a:prstGeom>
          <a:noFill/>
        </p:spPr>
        <p:txBody>
          <a:bodyPr wrap="square">
            <a:spAutoFit/>
          </a:bodyPr>
          <a:lstStyle/>
          <a:p>
            <a:pPr algn="ctr"/>
            <a:r>
              <a:rPr lang="pl-PL" sz="1600" b="1" dirty="0" err="1"/>
              <a:t>subsidies</a:t>
            </a:r>
            <a:r>
              <a:rPr lang="pl-PL" sz="1600" b="1" dirty="0"/>
              <a:t> for </a:t>
            </a:r>
            <a:r>
              <a:rPr lang="pl-PL" sz="1600" b="1" dirty="0" err="1"/>
              <a:t>photovoltaic</a:t>
            </a:r>
            <a:r>
              <a:rPr lang="pl-PL" sz="1600" b="1" dirty="0"/>
              <a:t> </a:t>
            </a:r>
            <a:r>
              <a:rPr lang="pl-PL" sz="1600" b="1" dirty="0" err="1"/>
              <a:t>installations</a:t>
            </a:r>
            <a:endParaRPr lang="pl-PL" sz="1600" b="1" dirty="0"/>
          </a:p>
        </p:txBody>
      </p:sp>
      <p:sp>
        <p:nvSpPr>
          <p:cNvPr id="29" name="pole tekstowe 28">
            <a:extLst>
              <a:ext uri="{FF2B5EF4-FFF2-40B4-BE49-F238E27FC236}">
                <a16:creationId xmlns:a16="http://schemas.microsoft.com/office/drawing/2014/main" id="{FF5719BC-D2BE-2EC5-614E-A1C088463614}"/>
              </a:ext>
            </a:extLst>
          </p:cNvPr>
          <p:cNvSpPr txBox="1"/>
          <p:nvPr/>
        </p:nvSpPr>
        <p:spPr>
          <a:xfrm>
            <a:off x="9197652" y="4030271"/>
            <a:ext cx="2520280" cy="584775"/>
          </a:xfrm>
          <a:prstGeom prst="rect">
            <a:avLst/>
          </a:prstGeom>
          <a:noFill/>
        </p:spPr>
        <p:txBody>
          <a:bodyPr wrap="square">
            <a:spAutoFit/>
          </a:bodyPr>
          <a:lstStyle/>
          <a:p>
            <a:pPr algn="ctr"/>
            <a:r>
              <a:rPr lang="pl-PL" sz="1600" b="1" dirty="0" err="1"/>
              <a:t>installation</a:t>
            </a:r>
            <a:r>
              <a:rPr lang="pl-PL" sz="1600" b="1" dirty="0"/>
              <a:t> of wind </a:t>
            </a:r>
            <a:r>
              <a:rPr lang="pl-PL" sz="1600" b="1" dirty="0" err="1"/>
              <a:t>installations</a:t>
            </a:r>
            <a:endParaRPr lang="pl-PL" sz="1600" b="1" dirty="0"/>
          </a:p>
        </p:txBody>
      </p:sp>
      <p:sp>
        <p:nvSpPr>
          <p:cNvPr id="31" name="pole tekstowe 30">
            <a:extLst>
              <a:ext uri="{FF2B5EF4-FFF2-40B4-BE49-F238E27FC236}">
                <a16:creationId xmlns:a16="http://schemas.microsoft.com/office/drawing/2014/main" id="{14F98E44-F493-4C8A-7AB2-53C6E0FB288B}"/>
              </a:ext>
            </a:extLst>
          </p:cNvPr>
          <p:cNvSpPr txBox="1"/>
          <p:nvPr/>
        </p:nvSpPr>
        <p:spPr>
          <a:xfrm>
            <a:off x="8470676" y="5245644"/>
            <a:ext cx="3247256" cy="584775"/>
          </a:xfrm>
          <a:prstGeom prst="rect">
            <a:avLst/>
          </a:prstGeom>
          <a:noFill/>
        </p:spPr>
        <p:txBody>
          <a:bodyPr wrap="square">
            <a:spAutoFit/>
          </a:bodyPr>
          <a:lstStyle/>
          <a:p>
            <a:pPr algn="ctr"/>
            <a:r>
              <a:rPr lang="pl-PL" sz="1600" b="1" dirty="0"/>
              <a:t>e</a:t>
            </a:r>
            <a:r>
              <a:rPr lang="en-US" sz="1600" b="1" dirty="0" err="1"/>
              <a:t>ducational</a:t>
            </a:r>
            <a:r>
              <a:rPr lang="en-US" sz="1600" b="1" dirty="0"/>
              <a:t> and promotional activities for clean air</a:t>
            </a:r>
            <a:endParaRPr lang="pl-PL" sz="1600" b="1" dirty="0"/>
          </a:p>
        </p:txBody>
      </p:sp>
      <p:pic>
        <p:nvPicPr>
          <p:cNvPr id="35" name="Obraz 34">
            <a:extLst>
              <a:ext uri="{FF2B5EF4-FFF2-40B4-BE49-F238E27FC236}">
                <a16:creationId xmlns:a16="http://schemas.microsoft.com/office/drawing/2014/main" id="{D51F619C-81CE-312F-BFFE-CD1E1973F6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45125">
            <a:off x="2828662" y="1039335"/>
            <a:ext cx="883538" cy="912778"/>
          </a:xfrm>
          <a:prstGeom prst="rect">
            <a:avLst/>
          </a:prstGeom>
        </p:spPr>
      </p:pic>
      <p:pic>
        <p:nvPicPr>
          <p:cNvPr id="36" name="Obraz 35">
            <a:extLst>
              <a:ext uri="{FF2B5EF4-FFF2-40B4-BE49-F238E27FC236}">
                <a16:creationId xmlns:a16="http://schemas.microsoft.com/office/drawing/2014/main" id="{56C4C2CC-A64D-5834-9A6A-4C12425737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6724">
            <a:off x="2702195" y="1852401"/>
            <a:ext cx="883538" cy="912778"/>
          </a:xfrm>
          <a:prstGeom prst="rect">
            <a:avLst/>
          </a:prstGeom>
        </p:spPr>
      </p:pic>
      <p:pic>
        <p:nvPicPr>
          <p:cNvPr id="37" name="Obraz 36">
            <a:extLst>
              <a:ext uri="{FF2B5EF4-FFF2-40B4-BE49-F238E27FC236}">
                <a16:creationId xmlns:a16="http://schemas.microsoft.com/office/drawing/2014/main" id="{941A5FB5-BC15-F6E8-01BD-4A6F36C5A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93047">
            <a:off x="2848476" y="2729443"/>
            <a:ext cx="883538" cy="912778"/>
          </a:xfrm>
          <a:prstGeom prst="rect">
            <a:avLst/>
          </a:prstGeom>
        </p:spPr>
      </p:pic>
      <p:pic>
        <p:nvPicPr>
          <p:cNvPr id="38" name="Obraz 37">
            <a:extLst>
              <a:ext uri="{FF2B5EF4-FFF2-40B4-BE49-F238E27FC236}">
                <a16:creationId xmlns:a16="http://schemas.microsoft.com/office/drawing/2014/main" id="{C10261B5-61FE-A9BF-C9D5-613B8B573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0162">
            <a:off x="2655654" y="3720393"/>
            <a:ext cx="1370761" cy="1416125"/>
          </a:xfrm>
          <a:prstGeom prst="rect">
            <a:avLst/>
          </a:prstGeom>
        </p:spPr>
      </p:pic>
      <p:pic>
        <p:nvPicPr>
          <p:cNvPr id="39" name="Obraz 38">
            <a:extLst>
              <a:ext uri="{FF2B5EF4-FFF2-40B4-BE49-F238E27FC236}">
                <a16:creationId xmlns:a16="http://schemas.microsoft.com/office/drawing/2014/main" id="{C0D7AC33-5D6C-6BED-3309-ED309DA43A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4934" flipH="1">
            <a:off x="7300263" y="3751579"/>
            <a:ext cx="1566941" cy="1416125"/>
          </a:xfrm>
          <a:prstGeom prst="rect">
            <a:avLst/>
          </a:prstGeom>
        </p:spPr>
      </p:pic>
      <p:pic>
        <p:nvPicPr>
          <p:cNvPr id="40" name="Obraz 39">
            <a:extLst>
              <a:ext uri="{FF2B5EF4-FFF2-40B4-BE49-F238E27FC236}">
                <a16:creationId xmlns:a16="http://schemas.microsoft.com/office/drawing/2014/main" id="{F9AE02B9-63C7-32B7-DD67-4A23488B1C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98060" flipH="1">
            <a:off x="8217861" y="3182669"/>
            <a:ext cx="1084185" cy="1120066"/>
          </a:xfrm>
          <a:prstGeom prst="rect">
            <a:avLst/>
          </a:prstGeom>
        </p:spPr>
      </p:pic>
      <p:pic>
        <p:nvPicPr>
          <p:cNvPr id="41" name="Obraz 40">
            <a:extLst>
              <a:ext uri="{FF2B5EF4-FFF2-40B4-BE49-F238E27FC236}">
                <a16:creationId xmlns:a16="http://schemas.microsoft.com/office/drawing/2014/main" id="{E2F459C7-3EAD-4104-7CF2-575731A985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98060" flipH="1">
            <a:off x="7738171" y="2252039"/>
            <a:ext cx="1084185" cy="1120066"/>
          </a:xfrm>
          <a:prstGeom prst="rect">
            <a:avLst/>
          </a:prstGeom>
        </p:spPr>
      </p:pic>
      <p:pic>
        <p:nvPicPr>
          <p:cNvPr id="42" name="Obraz 41">
            <a:extLst>
              <a:ext uri="{FF2B5EF4-FFF2-40B4-BE49-F238E27FC236}">
                <a16:creationId xmlns:a16="http://schemas.microsoft.com/office/drawing/2014/main" id="{CA8505B2-3267-6A8F-301C-DB7E629530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165219" flipH="1">
            <a:off x="7676520" y="1223771"/>
            <a:ext cx="1207484" cy="1247446"/>
          </a:xfrm>
          <a:prstGeom prst="rect">
            <a:avLst/>
          </a:prstGeom>
        </p:spPr>
      </p:pic>
      <p:pic>
        <p:nvPicPr>
          <p:cNvPr id="44" name="Obraz 43">
            <a:extLst>
              <a:ext uri="{FF2B5EF4-FFF2-40B4-BE49-F238E27FC236}">
                <a16:creationId xmlns:a16="http://schemas.microsoft.com/office/drawing/2014/main" id="{B02E9BF1-5F3B-DED7-9DDC-32A97D90F9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341377" flipV="1">
            <a:off x="8038388" y="327144"/>
            <a:ext cx="883538" cy="1185662"/>
          </a:xfrm>
          <a:prstGeom prst="rect">
            <a:avLst/>
          </a:prstGeom>
        </p:spPr>
      </p:pic>
      <p:pic>
        <p:nvPicPr>
          <p:cNvPr id="45" name="Obraz 44">
            <a:extLst>
              <a:ext uri="{FF2B5EF4-FFF2-40B4-BE49-F238E27FC236}">
                <a16:creationId xmlns:a16="http://schemas.microsoft.com/office/drawing/2014/main" id="{D03FCC41-B0D6-07FF-D18F-9F8D58BE21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63919">
            <a:off x="5037025" y="4364392"/>
            <a:ext cx="883538" cy="912778"/>
          </a:xfrm>
          <a:prstGeom prst="rect">
            <a:avLst/>
          </a:prstGeom>
        </p:spPr>
      </p:pic>
    </p:spTree>
    <p:extLst>
      <p:ext uri="{BB962C8B-B14F-4D97-AF65-F5344CB8AC3E}">
        <p14:creationId xmlns:p14="http://schemas.microsoft.com/office/powerpoint/2010/main" val="37697504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200A84A3-E5C3-428F-956D-E03B5F7DDAF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88825" cy="6856214"/>
          </a:xfrm>
          <a:prstGeom prst="rect">
            <a:avLst/>
          </a:prstGeom>
        </p:spPr>
      </p:pic>
      <p:pic>
        <p:nvPicPr>
          <p:cNvPr id="13" name="Obraz 12">
            <a:extLst>
              <a:ext uri="{FF2B5EF4-FFF2-40B4-BE49-F238E27FC236}">
                <a16:creationId xmlns:a16="http://schemas.microsoft.com/office/drawing/2014/main" id="{B3E961EF-5237-41E0-B2A0-04A4159D5A2E}"/>
              </a:ext>
            </a:extLst>
          </p:cNvPr>
          <p:cNvPicPr>
            <a:picLocks noChangeAspect="1"/>
          </p:cNvPicPr>
          <p:nvPr/>
        </p:nvPicPr>
        <p:blipFill>
          <a:blip r:embed="rId4"/>
          <a:stretch>
            <a:fillRect/>
          </a:stretch>
        </p:blipFill>
        <p:spPr>
          <a:xfrm>
            <a:off x="2926060" y="1604548"/>
            <a:ext cx="6013918" cy="4423963"/>
          </a:xfrm>
          <a:prstGeom prst="ellipse">
            <a:avLst/>
          </a:prstGeom>
          <a:ln>
            <a:noFill/>
          </a:ln>
          <a:effectLst>
            <a:softEdge rad="635000"/>
          </a:effectLst>
        </p:spPr>
      </p:pic>
      <p:sp>
        <p:nvSpPr>
          <p:cNvPr id="15" name="pole tekstowe 14">
            <a:extLst>
              <a:ext uri="{FF2B5EF4-FFF2-40B4-BE49-F238E27FC236}">
                <a16:creationId xmlns:a16="http://schemas.microsoft.com/office/drawing/2014/main" id="{CDEB4FEC-5D3E-4B53-95E4-4656C4477C8F}"/>
              </a:ext>
            </a:extLst>
          </p:cNvPr>
          <p:cNvSpPr txBox="1"/>
          <p:nvPr/>
        </p:nvSpPr>
        <p:spPr>
          <a:xfrm>
            <a:off x="1228713" y="567879"/>
            <a:ext cx="9505056" cy="646203"/>
          </a:xfrm>
          <a:prstGeom prst="rect">
            <a:avLst/>
          </a:prstGeom>
          <a:noFill/>
        </p:spPr>
        <p:txBody>
          <a:bodyPr wrap="square" rtlCol="0">
            <a:spAutoFit/>
          </a:bodyPr>
          <a:lstStyle/>
          <a:p>
            <a:pPr algn="ctr"/>
            <a:r>
              <a:rPr lang="pl-PL" sz="3599" b="1" i="1" dirty="0">
                <a:solidFill>
                  <a:srgbClr val="002060"/>
                </a:solidFill>
              </a:rPr>
              <a:t>… </a:t>
            </a:r>
            <a:r>
              <a:rPr lang="en-US" sz="3599" b="1" i="1" dirty="0">
                <a:solidFill>
                  <a:srgbClr val="002060"/>
                </a:solidFill>
              </a:rPr>
              <a:t>remember, you are what you</a:t>
            </a:r>
            <a:r>
              <a:rPr lang="pl-PL" sz="3599" b="1" i="1" dirty="0">
                <a:solidFill>
                  <a:srgbClr val="002060"/>
                </a:solidFill>
              </a:rPr>
              <a:t> </a:t>
            </a:r>
            <a:r>
              <a:rPr lang="en-US" sz="3599" b="1" i="1" dirty="0">
                <a:solidFill>
                  <a:srgbClr val="002060"/>
                </a:solidFill>
              </a:rPr>
              <a:t>breathe </a:t>
            </a:r>
            <a:r>
              <a:rPr lang="pl-PL" sz="3599" b="1" i="1" dirty="0">
                <a:solidFill>
                  <a:srgbClr val="002060"/>
                </a:solidFill>
              </a:rPr>
              <a:t>…</a:t>
            </a:r>
            <a:endParaRPr lang="pl-PL" sz="3599" i="1" dirty="0">
              <a:solidFill>
                <a:srgbClr val="002060"/>
              </a:solidFill>
            </a:endParaRPr>
          </a:p>
        </p:txBody>
      </p:sp>
      <p:sp>
        <p:nvSpPr>
          <p:cNvPr id="16" name="pole tekstowe 15">
            <a:extLst>
              <a:ext uri="{FF2B5EF4-FFF2-40B4-BE49-F238E27FC236}">
                <a16:creationId xmlns:a16="http://schemas.microsoft.com/office/drawing/2014/main" id="{7EA97157-08B0-42A6-95CF-61ADCD1A3678}"/>
              </a:ext>
            </a:extLst>
          </p:cNvPr>
          <p:cNvSpPr txBox="1"/>
          <p:nvPr/>
        </p:nvSpPr>
        <p:spPr>
          <a:xfrm>
            <a:off x="667438" y="1794898"/>
            <a:ext cx="1900186" cy="4091761"/>
          </a:xfrm>
          <a:prstGeom prst="rect">
            <a:avLst/>
          </a:prstGeom>
          <a:noFill/>
        </p:spPr>
        <p:txBody>
          <a:bodyPr wrap="square" rtlCol="0">
            <a:spAutoFit/>
          </a:bodyPr>
          <a:lstStyle/>
          <a:p>
            <a:pPr algn="ctr"/>
            <a:r>
              <a:rPr lang="en-US" sz="1999" b="1" i="1" dirty="0">
                <a:solidFill>
                  <a:srgbClr val="002060"/>
                </a:solidFill>
              </a:rPr>
              <a:t>We breathe from the moment we are born until the moment we die - it is a basic and constant need not only for each of us, but also for all living organisms.</a:t>
            </a:r>
            <a:endParaRPr lang="pl-PL" sz="1999" b="1" i="1" dirty="0">
              <a:solidFill>
                <a:srgbClr val="002060"/>
              </a:solidFill>
            </a:endParaRPr>
          </a:p>
        </p:txBody>
      </p:sp>
      <p:sp>
        <p:nvSpPr>
          <p:cNvPr id="17" name="pole tekstowe 16">
            <a:extLst>
              <a:ext uri="{FF2B5EF4-FFF2-40B4-BE49-F238E27FC236}">
                <a16:creationId xmlns:a16="http://schemas.microsoft.com/office/drawing/2014/main" id="{C9774260-349A-4C07-A837-EC6D113131AD}"/>
              </a:ext>
            </a:extLst>
          </p:cNvPr>
          <p:cNvSpPr txBox="1"/>
          <p:nvPr/>
        </p:nvSpPr>
        <p:spPr>
          <a:xfrm>
            <a:off x="8530299" y="2705719"/>
            <a:ext cx="2040995" cy="2245871"/>
          </a:xfrm>
          <a:prstGeom prst="rect">
            <a:avLst/>
          </a:prstGeom>
          <a:noFill/>
        </p:spPr>
        <p:txBody>
          <a:bodyPr wrap="square" rtlCol="0">
            <a:spAutoFit/>
          </a:bodyPr>
          <a:lstStyle/>
          <a:p>
            <a:pPr algn="ctr"/>
            <a:r>
              <a:rPr lang="en-US" sz="1999" b="1" i="1" dirty="0">
                <a:solidFill>
                  <a:srgbClr val="002060"/>
                </a:solidFill>
              </a:rPr>
              <a:t>Air quality has a huge impact on our health, our environment, our work activities, our entire lives.</a:t>
            </a:r>
            <a:endParaRPr lang="pl-PL" sz="1999" b="1" i="1" dirty="0">
              <a:solidFill>
                <a:srgbClr val="002060"/>
              </a:solidFill>
            </a:endParaRPr>
          </a:p>
        </p:txBody>
      </p:sp>
      <p:sp>
        <p:nvSpPr>
          <p:cNvPr id="4" name="pole tekstowe 3">
            <a:extLst>
              <a:ext uri="{FF2B5EF4-FFF2-40B4-BE49-F238E27FC236}">
                <a16:creationId xmlns:a16="http://schemas.microsoft.com/office/drawing/2014/main" id="{E9F8E5FC-576B-964D-8196-2BC97F82C531}"/>
              </a:ext>
            </a:extLst>
          </p:cNvPr>
          <p:cNvSpPr txBox="1"/>
          <p:nvPr/>
        </p:nvSpPr>
        <p:spPr>
          <a:xfrm>
            <a:off x="2133972" y="6028511"/>
            <a:ext cx="8251560" cy="523220"/>
          </a:xfrm>
          <a:prstGeom prst="rect">
            <a:avLst/>
          </a:prstGeom>
          <a:noFill/>
        </p:spPr>
        <p:txBody>
          <a:bodyPr wrap="square">
            <a:spAutoFit/>
          </a:bodyPr>
          <a:lstStyle/>
          <a:p>
            <a:r>
              <a:rPr lang="en-US" sz="2800" b="1" i="1" dirty="0">
                <a:solidFill>
                  <a:srgbClr val="002060"/>
                </a:solidFill>
              </a:rPr>
              <a:t>And you</a:t>
            </a:r>
            <a:r>
              <a:rPr lang="pl-PL" sz="2800" b="1" i="1" dirty="0">
                <a:solidFill>
                  <a:srgbClr val="002060"/>
                </a:solidFill>
              </a:rPr>
              <a:t>? H</a:t>
            </a:r>
            <a:r>
              <a:rPr lang="en-US" sz="2800" b="1" i="1" dirty="0">
                <a:solidFill>
                  <a:srgbClr val="002060"/>
                </a:solidFill>
              </a:rPr>
              <a:t>ow do you take care of the air?</a:t>
            </a:r>
            <a:endParaRPr lang="pl-PL" sz="2800" b="1" i="1" dirty="0">
              <a:solidFill>
                <a:srgbClr val="002060"/>
              </a:solidFill>
            </a:endParaRPr>
          </a:p>
        </p:txBody>
      </p:sp>
    </p:spTree>
    <p:extLst>
      <p:ext uri="{BB962C8B-B14F-4D97-AF65-F5344CB8AC3E}">
        <p14:creationId xmlns:p14="http://schemas.microsoft.com/office/powerpoint/2010/main" val="15875146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71D954FB-1B88-AB37-53E7-38439AB6B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6" name="pole tekstowe 5">
            <a:extLst>
              <a:ext uri="{FF2B5EF4-FFF2-40B4-BE49-F238E27FC236}">
                <a16:creationId xmlns:a16="http://schemas.microsoft.com/office/drawing/2014/main" id="{C59591B7-A396-AF1B-D1FA-FE43E4F09E07}"/>
              </a:ext>
            </a:extLst>
          </p:cNvPr>
          <p:cNvSpPr txBox="1"/>
          <p:nvPr/>
        </p:nvSpPr>
        <p:spPr>
          <a:xfrm>
            <a:off x="2354461" y="854509"/>
            <a:ext cx="6408712" cy="1754326"/>
          </a:xfrm>
          <a:prstGeom prst="rect">
            <a:avLst/>
          </a:prstGeom>
          <a:noFill/>
        </p:spPr>
        <p:txBody>
          <a:bodyPr wrap="square" rtlCol="0">
            <a:spAutoFit/>
          </a:bodyPr>
          <a:lstStyle/>
          <a:p>
            <a:pPr algn="ctr">
              <a:lnSpc>
                <a:spcPct val="90000"/>
              </a:lnSpc>
            </a:pPr>
            <a:r>
              <a:rPr lang="pl-PL" sz="6000" b="1" i="1" dirty="0" err="1">
                <a:solidFill>
                  <a:srgbClr val="7030A0"/>
                </a:solidFill>
                <a:effectLst>
                  <a:outerShdw blurRad="38100" dist="38100" dir="2700000" algn="tl">
                    <a:srgbClr val="000000">
                      <a:alpha val="43137"/>
                    </a:srgbClr>
                  </a:outerShdw>
                </a:effectLst>
              </a:rPr>
              <a:t>Thank</a:t>
            </a:r>
            <a:r>
              <a:rPr lang="pl-PL" sz="6000" b="1" i="1" dirty="0">
                <a:solidFill>
                  <a:srgbClr val="7030A0"/>
                </a:solidFill>
                <a:effectLst>
                  <a:outerShdw blurRad="38100" dist="38100" dir="2700000" algn="tl">
                    <a:srgbClr val="000000">
                      <a:alpha val="43137"/>
                    </a:srgbClr>
                  </a:outerShdw>
                </a:effectLst>
              </a:rPr>
              <a:t> </a:t>
            </a:r>
            <a:r>
              <a:rPr lang="pl-PL" sz="6000" b="1" i="1" dirty="0" err="1">
                <a:solidFill>
                  <a:srgbClr val="7030A0"/>
                </a:solidFill>
                <a:effectLst>
                  <a:outerShdw blurRad="38100" dist="38100" dir="2700000" algn="tl">
                    <a:srgbClr val="000000">
                      <a:alpha val="43137"/>
                    </a:srgbClr>
                  </a:outerShdw>
                </a:effectLst>
              </a:rPr>
              <a:t>you</a:t>
            </a:r>
            <a:r>
              <a:rPr lang="pl-PL" sz="6000" b="1" i="1" dirty="0">
                <a:solidFill>
                  <a:srgbClr val="7030A0"/>
                </a:solidFill>
                <a:effectLst>
                  <a:outerShdw blurRad="38100" dist="38100" dir="2700000" algn="tl">
                    <a:srgbClr val="000000">
                      <a:alpha val="43137"/>
                    </a:srgbClr>
                  </a:outerShdw>
                </a:effectLst>
              </a:rPr>
              <a:t> for </a:t>
            </a:r>
            <a:r>
              <a:rPr lang="pl-PL" sz="6000" b="1" i="1" dirty="0" err="1">
                <a:solidFill>
                  <a:srgbClr val="7030A0"/>
                </a:solidFill>
                <a:effectLst>
                  <a:outerShdw blurRad="38100" dist="38100" dir="2700000" algn="tl">
                    <a:srgbClr val="000000">
                      <a:alpha val="43137"/>
                    </a:srgbClr>
                  </a:outerShdw>
                </a:effectLst>
              </a:rPr>
              <a:t>your</a:t>
            </a:r>
            <a:r>
              <a:rPr lang="pl-PL" sz="6000" b="1" i="1" dirty="0">
                <a:solidFill>
                  <a:srgbClr val="7030A0"/>
                </a:solidFill>
                <a:effectLst>
                  <a:outerShdw blurRad="38100" dist="38100" dir="2700000" algn="tl">
                    <a:srgbClr val="000000">
                      <a:alpha val="43137"/>
                    </a:srgbClr>
                  </a:outerShdw>
                </a:effectLst>
              </a:rPr>
              <a:t> </a:t>
            </a:r>
            <a:r>
              <a:rPr lang="pl-PL" sz="6000" b="1" i="1" dirty="0" err="1">
                <a:solidFill>
                  <a:srgbClr val="7030A0"/>
                </a:solidFill>
                <a:effectLst>
                  <a:outerShdw blurRad="38100" dist="38100" dir="2700000" algn="tl">
                    <a:srgbClr val="000000">
                      <a:alpha val="43137"/>
                    </a:srgbClr>
                  </a:outerShdw>
                </a:effectLst>
              </a:rPr>
              <a:t>attention</a:t>
            </a:r>
            <a:endParaRPr lang="pl-PL" sz="6000" b="1" i="1" dirty="0">
              <a:solidFill>
                <a:srgbClr val="7030A0"/>
              </a:solidFill>
              <a:effectLst>
                <a:outerShdw blurRad="38100" dist="38100" dir="2700000" algn="tl">
                  <a:srgbClr val="000000">
                    <a:alpha val="43137"/>
                  </a:srgbClr>
                </a:outerShdw>
              </a:effectLst>
            </a:endParaRPr>
          </a:p>
        </p:txBody>
      </p:sp>
      <p:pic>
        <p:nvPicPr>
          <p:cNvPr id="10" name="Obraz 9">
            <a:extLst>
              <a:ext uri="{FF2B5EF4-FFF2-40B4-BE49-F238E27FC236}">
                <a16:creationId xmlns:a16="http://schemas.microsoft.com/office/drawing/2014/main" id="{B19B21A4-A08D-3B9D-16A5-0CD21B529D9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84908" y="2258995"/>
            <a:ext cx="2289496" cy="1754326"/>
          </a:xfrm>
          <a:prstGeom prst="rect">
            <a:avLst/>
          </a:prstGeom>
        </p:spPr>
      </p:pic>
      <p:pic>
        <p:nvPicPr>
          <p:cNvPr id="14" name="Obraz 13">
            <a:extLst>
              <a:ext uri="{FF2B5EF4-FFF2-40B4-BE49-F238E27FC236}">
                <a16:creationId xmlns:a16="http://schemas.microsoft.com/office/drawing/2014/main" id="{788FB5CF-0610-E580-AFBD-3B1B6997CB2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96" b="95588" l="4667" r="90000"/>
                    </a14:imgEffect>
                  </a14:imgLayer>
                </a14:imgProps>
              </a:ext>
              <a:ext uri="{28A0092B-C50C-407E-A947-70E740481C1C}">
                <a14:useLocalDpi xmlns:a14="http://schemas.microsoft.com/office/drawing/2010/main" val="0"/>
              </a:ext>
            </a:extLst>
          </a:blip>
          <a:stretch>
            <a:fillRect/>
          </a:stretch>
        </p:blipFill>
        <p:spPr>
          <a:xfrm rot="690943">
            <a:off x="8531427" y="299528"/>
            <a:ext cx="1795873" cy="1628258"/>
          </a:xfrm>
          <a:prstGeom prst="rect">
            <a:avLst/>
          </a:prstGeom>
        </p:spPr>
      </p:pic>
      <p:pic>
        <p:nvPicPr>
          <p:cNvPr id="16" name="Obraz 15">
            <a:extLst>
              <a:ext uri="{FF2B5EF4-FFF2-40B4-BE49-F238E27FC236}">
                <a16:creationId xmlns:a16="http://schemas.microsoft.com/office/drawing/2014/main" id="{B7070EB1-7693-808F-3492-7FA8735886F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58" b="95489" l="3571" r="98143"/>
                    </a14:imgEffect>
                  </a14:imgLayer>
                </a14:imgProps>
              </a:ext>
              <a:ext uri="{28A0092B-C50C-407E-A947-70E740481C1C}">
                <a14:useLocalDpi xmlns:a14="http://schemas.microsoft.com/office/drawing/2010/main" val="0"/>
              </a:ext>
            </a:extLst>
          </a:blip>
          <a:stretch>
            <a:fillRect/>
          </a:stretch>
        </p:blipFill>
        <p:spPr>
          <a:xfrm>
            <a:off x="2016123" y="224453"/>
            <a:ext cx="1599111" cy="1519156"/>
          </a:xfrm>
          <a:prstGeom prst="rect">
            <a:avLst/>
          </a:prstGeom>
        </p:spPr>
      </p:pic>
      <p:pic>
        <p:nvPicPr>
          <p:cNvPr id="18" name="Obraz 17">
            <a:extLst>
              <a:ext uri="{FF2B5EF4-FFF2-40B4-BE49-F238E27FC236}">
                <a16:creationId xmlns:a16="http://schemas.microsoft.com/office/drawing/2014/main" id="{606F4CDA-86C5-AE90-78F2-AD59278B467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420" b="97870" l="4154" r="96231"/>
                    </a14:imgEffect>
                  </a14:imgLayer>
                </a14:imgProps>
              </a:ext>
              <a:ext uri="{28A0092B-C50C-407E-A947-70E740481C1C}">
                <a14:useLocalDpi xmlns:a14="http://schemas.microsoft.com/office/drawing/2010/main" val="0"/>
              </a:ext>
            </a:extLst>
          </a:blip>
          <a:stretch>
            <a:fillRect/>
          </a:stretch>
        </p:blipFill>
        <p:spPr>
          <a:xfrm>
            <a:off x="5949513" y="232812"/>
            <a:ext cx="1010201" cy="875767"/>
          </a:xfrm>
          <a:prstGeom prst="rect">
            <a:avLst/>
          </a:prstGeom>
        </p:spPr>
      </p:pic>
      <p:pic>
        <p:nvPicPr>
          <p:cNvPr id="19" name="Obraz 18">
            <a:extLst>
              <a:ext uri="{FF2B5EF4-FFF2-40B4-BE49-F238E27FC236}">
                <a16:creationId xmlns:a16="http://schemas.microsoft.com/office/drawing/2014/main" id="{C93BD5A4-CF2D-2972-DE0B-77E8D363068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420" b="97870" l="4154" r="96231"/>
                    </a14:imgEffect>
                  </a14:imgLayer>
                </a14:imgProps>
              </a:ext>
              <a:ext uri="{28A0092B-C50C-407E-A947-70E740481C1C}">
                <a14:useLocalDpi xmlns:a14="http://schemas.microsoft.com/office/drawing/2010/main" val="0"/>
              </a:ext>
            </a:extLst>
          </a:blip>
          <a:stretch>
            <a:fillRect/>
          </a:stretch>
        </p:blipFill>
        <p:spPr>
          <a:xfrm>
            <a:off x="10238263" y="5262929"/>
            <a:ext cx="1010201" cy="875767"/>
          </a:xfrm>
          <a:prstGeom prst="rect">
            <a:avLst/>
          </a:prstGeom>
        </p:spPr>
      </p:pic>
      <p:pic>
        <p:nvPicPr>
          <p:cNvPr id="20" name="Obraz 19">
            <a:extLst>
              <a:ext uri="{FF2B5EF4-FFF2-40B4-BE49-F238E27FC236}">
                <a16:creationId xmlns:a16="http://schemas.microsoft.com/office/drawing/2014/main" id="{A97FF041-4357-70B3-BD79-43A8F7D5051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420" b="97870" l="4154" r="96231"/>
                    </a14:imgEffect>
                  </a14:imgLayer>
                </a14:imgProps>
              </a:ext>
              <a:ext uri="{28A0092B-C50C-407E-A947-70E740481C1C}">
                <a14:useLocalDpi xmlns:a14="http://schemas.microsoft.com/office/drawing/2010/main" val="0"/>
              </a:ext>
            </a:extLst>
          </a:blip>
          <a:stretch>
            <a:fillRect/>
          </a:stretch>
        </p:blipFill>
        <p:spPr>
          <a:xfrm rot="1439324">
            <a:off x="9450560" y="2426525"/>
            <a:ext cx="1010201" cy="875767"/>
          </a:xfrm>
          <a:prstGeom prst="rect">
            <a:avLst/>
          </a:prstGeom>
        </p:spPr>
      </p:pic>
      <p:pic>
        <p:nvPicPr>
          <p:cNvPr id="21" name="Obraz 20">
            <a:extLst>
              <a:ext uri="{FF2B5EF4-FFF2-40B4-BE49-F238E27FC236}">
                <a16:creationId xmlns:a16="http://schemas.microsoft.com/office/drawing/2014/main" id="{2B7A7B39-0812-337C-78AF-8025B4ABC4D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420" b="97870" l="4154" r="96231"/>
                    </a14:imgEffect>
                  </a14:imgLayer>
                </a14:imgProps>
              </a:ext>
              <a:ext uri="{28A0092B-C50C-407E-A947-70E740481C1C}">
                <a14:useLocalDpi xmlns:a14="http://schemas.microsoft.com/office/drawing/2010/main" val="0"/>
              </a:ext>
            </a:extLst>
          </a:blip>
          <a:stretch>
            <a:fillRect/>
          </a:stretch>
        </p:blipFill>
        <p:spPr>
          <a:xfrm flipH="1">
            <a:off x="5806380" y="3364850"/>
            <a:ext cx="761016" cy="659743"/>
          </a:xfrm>
          <a:prstGeom prst="rect">
            <a:avLst/>
          </a:prstGeom>
        </p:spPr>
      </p:pic>
      <p:pic>
        <p:nvPicPr>
          <p:cNvPr id="22" name="Obraz 21">
            <a:extLst>
              <a:ext uri="{FF2B5EF4-FFF2-40B4-BE49-F238E27FC236}">
                <a16:creationId xmlns:a16="http://schemas.microsoft.com/office/drawing/2014/main" id="{EDA78E56-2F59-D4B9-5576-7555FCAEC87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96" b="95588" l="4667" r="90000"/>
                    </a14:imgEffect>
                  </a14:imgLayer>
                </a14:imgProps>
              </a:ext>
              <a:ext uri="{28A0092B-C50C-407E-A947-70E740481C1C}">
                <a14:useLocalDpi xmlns:a14="http://schemas.microsoft.com/office/drawing/2010/main" val="0"/>
              </a:ext>
            </a:extLst>
          </a:blip>
          <a:stretch>
            <a:fillRect/>
          </a:stretch>
        </p:blipFill>
        <p:spPr>
          <a:xfrm rot="690943">
            <a:off x="4764813" y="461911"/>
            <a:ext cx="632395" cy="573371"/>
          </a:xfrm>
          <a:prstGeom prst="rect">
            <a:avLst/>
          </a:prstGeom>
        </p:spPr>
      </p:pic>
      <p:pic>
        <p:nvPicPr>
          <p:cNvPr id="23" name="Obraz 22">
            <a:extLst>
              <a:ext uri="{FF2B5EF4-FFF2-40B4-BE49-F238E27FC236}">
                <a16:creationId xmlns:a16="http://schemas.microsoft.com/office/drawing/2014/main" id="{0D00530F-7228-7904-57A5-40845ACA857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96" b="95588" l="4667" r="90000"/>
                    </a14:imgEffect>
                  </a14:imgLayer>
                </a14:imgProps>
              </a:ext>
              <a:ext uri="{28A0092B-C50C-407E-A947-70E740481C1C}">
                <a14:useLocalDpi xmlns:a14="http://schemas.microsoft.com/office/drawing/2010/main" val="0"/>
              </a:ext>
            </a:extLst>
          </a:blip>
          <a:stretch>
            <a:fillRect/>
          </a:stretch>
        </p:blipFill>
        <p:spPr>
          <a:xfrm rot="690943" flipH="1">
            <a:off x="10396544" y="3706478"/>
            <a:ext cx="693641" cy="691247"/>
          </a:xfrm>
          <a:prstGeom prst="rect">
            <a:avLst/>
          </a:prstGeom>
        </p:spPr>
      </p:pic>
      <p:pic>
        <p:nvPicPr>
          <p:cNvPr id="24" name="Obraz 23">
            <a:extLst>
              <a:ext uri="{FF2B5EF4-FFF2-40B4-BE49-F238E27FC236}">
                <a16:creationId xmlns:a16="http://schemas.microsoft.com/office/drawing/2014/main" id="{A19695B1-585C-D8F7-E341-5D20CD3FB5E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96" b="95588" l="4667" r="90000"/>
                    </a14:imgEffect>
                  </a14:imgLayer>
                </a14:imgProps>
              </a:ext>
              <a:ext uri="{28A0092B-C50C-407E-A947-70E740481C1C}">
                <a14:useLocalDpi xmlns:a14="http://schemas.microsoft.com/office/drawing/2010/main" val="0"/>
              </a:ext>
            </a:extLst>
          </a:blip>
          <a:stretch>
            <a:fillRect/>
          </a:stretch>
        </p:blipFill>
        <p:spPr>
          <a:xfrm rot="690943">
            <a:off x="7100174" y="4415203"/>
            <a:ext cx="839776" cy="761397"/>
          </a:xfrm>
          <a:prstGeom prst="rect">
            <a:avLst/>
          </a:prstGeom>
        </p:spPr>
      </p:pic>
      <p:pic>
        <p:nvPicPr>
          <p:cNvPr id="25" name="Obraz 24">
            <a:extLst>
              <a:ext uri="{FF2B5EF4-FFF2-40B4-BE49-F238E27FC236}">
                <a16:creationId xmlns:a16="http://schemas.microsoft.com/office/drawing/2014/main" id="{3A0B32A9-3CD5-711F-CD04-D6B4C8002A3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58" b="95489" l="3571" r="98143"/>
                    </a14:imgEffect>
                  </a14:imgLayer>
                </a14:imgProps>
              </a:ext>
              <a:ext uri="{28A0092B-C50C-407E-A947-70E740481C1C}">
                <a14:useLocalDpi xmlns:a14="http://schemas.microsoft.com/office/drawing/2010/main" val="0"/>
              </a:ext>
            </a:extLst>
          </a:blip>
          <a:stretch>
            <a:fillRect/>
          </a:stretch>
        </p:blipFill>
        <p:spPr>
          <a:xfrm>
            <a:off x="8356549" y="4181657"/>
            <a:ext cx="1599111" cy="1519156"/>
          </a:xfrm>
          <a:prstGeom prst="rect">
            <a:avLst/>
          </a:prstGeom>
        </p:spPr>
      </p:pic>
      <p:sp>
        <p:nvSpPr>
          <p:cNvPr id="27" name="pole tekstowe 26">
            <a:extLst>
              <a:ext uri="{FF2B5EF4-FFF2-40B4-BE49-F238E27FC236}">
                <a16:creationId xmlns:a16="http://schemas.microsoft.com/office/drawing/2014/main" id="{33EFFD12-CA72-AAC5-01DC-13717DA56976}"/>
              </a:ext>
            </a:extLst>
          </p:cNvPr>
          <p:cNvSpPr txBox="1"/>
          <p:nvPr/>
        </p:nvSpPr>
        <p:spPr>
          <a:xfrm>
            <a:off x="181631" y="4236420"/>
            <a:ext cx="6928514" cy="2521844"/>
          </a:xfrm>
          <a:prstGeom prst="rect">
            <a:avLst/>
          </a:prstGeom>
          <a:noFill/>
        </p:spPr>
        <p:txBody>
          <a:bodyPr wrap="square">
            <a:spAutoFit/>
          </a:bodyPr>
          <a:lstStyle/>
          <a:p>
            <a:pPr>
              <a:lnSpc>
                <a:spcPct val="107000"/>
              </a:lnSpc>
              <a:spcAft>
                <a:spcPts val="800"/>
              </a:spcAft>
            </a:pPr>
            <a:r>
              <a:rPr lang="pl-PL" sz="1400" u="sng"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https://op.europa.eu/webpub/eca/special-reports/air-quality-23-2018/pl/#A11</a:t>
            </a:r>
            <a:endParaRPr lang="pl-PL"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400" u="sng"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https://powietrze.gios.gov.pl/pjp/rwms/content/show/6762</a:t>
            </a:r>
            <a:endParaRPr lang="pl-PL"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400" u="sng"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https://energyeducation.ca/encyclopedia/Greenhouse_effect</a:t>
            </a:r>
            <a:endParaRPr lang="pl-PL"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u="sng"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file:///C:/Users/sebas/Downloads/OR_2020%20RWMS%20Katowice%2028.04.2021_fin.pdf</a:t>
            </a:r>
            <a:endParaRPr lang="pl-PL"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u="sng"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https://www.eea.europa.eu/themes/air/urban-air-quality/european-city-air-quality-viewer</a:t>
            </a:r>
            <a:endParaRPr lang="pl-PL"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u="sng"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https://filtryplus.pl/2023/01/25/jakosc-powietrza-w-europie/</a:t>
            </a:r>
            <a:endParaRPr lang="pl-PL"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4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https://www.pie.pl/aktualnosci/materialy-pokonferencyjne-praktyczne-wyzwania-na-rzecz-ochrony-powietrza/</a:t>
            </a:r>
            <a:endParaRPr lang="pl-PL" sz="1400" dirty="0">
              <a:solidFill>
                <a:srgbClr val="002060"/>
              </a:solidFill>
            </a:endParaRPr>
          </a:p>
        </p:txBody>
      </p:sp>
    </p:spTree>
    <p:extLst>
      <p:ext uri="{BB962C8B-B14F-4D97-AF65-F5344CB8AC3E}">
        <p14:creationId xmlns:p14="http://schemas.microsoft.com/office/powerpoint/2010/main" val="24227258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a:extLst>
              <a:ext uri="{FF2B5EF4-FFF2-40B4-BE49-F238E27FC236}">
                <a16:creationId xmlns:a16="http://schemas.microsoft.com/office/drawing/2014/main" id="{6E7944A7-7663-399F-DFDE-D888A6125678}"/>
              </a:ext>
            </a:extLst>
          </p:cNvPr>
          <p:cNvSpPr txBox="1"/>
          <p:nvPr/>
        </p:nvSpPr>
        <p:spPr>
          <a:xfrm>
            <a:off x="3718148" y="80345"/>
            <a:ext cx="4127194" cy="461665"/>
          </a:xfrm>
          <a:prstGeom prst="rect">
            <a:avLst/>
          </a:prstGeom>
          <a:noFill/>
        </p:spPr>
        <p:txBody>
          <a:bodyPr wrap="square">
            <a:spAutoFit/>
          </a:bodyPr>
          <a:lstStyle/>
          <a:p>
            <a:r>
              <a:rPr lang="pl-PL" sz="2400" b="1" i="1" u="sng" dirty="0"/>
              <a:t>CAUSES OF AIR POLLUTION</a:t>
            </a:r>
          </a:p>
        </p:txBody>
      </p:sp>
      <p:sp>
        <p:nvSpPr>
          <p:cNvPr id="10" name="pole tekstowe 9">
            <a:extLst>
              <a:ext uri="{FF2B5EF4-FFF2-40B4-BE49-F238E27FC236}">
                <a16:creationId xmlns:a16="http://schemas.microsoft.com/office/drawing/2014/main" id="{9E6C4409-B12C-8371-565E-57FBD100AB75}"/>
              </a:ext>
            </a:extLst>
          </p:cNvPr>
          <p:cNvSpPr txBox="1"/>
          <p:nvPr/>
        </p:nvSpPr>
        <p:spPr>
          <a:xfrm>
            <a:off x="1146027" y="1115369"/>
            <a:ext cx="1944216" cy="400110"/>
          </a:xfrm>
          <a:prstGeom prst="rect">
            <a:avLst/>
          </a:prstGeom>
          <a:solidFill>
            <a:srgbClr val="FF0000"/>
          </a:solidFill>
        </p:spPr>
        <p:txBody>
          <a:bodyPr wrap="square" rtlCol="0">
            <a:spAutoFit/>
          </a:bodyPr>
          <a:lstStyle/>
          <a:p>
            <a:r>
              <a:rPr lang="pl-PL" sz="2000" b="1" i="1" dirty="0">
                <a:ln w="0"/>
                <a:solidFill>
                  <a:schemeClr val="tx2">
                    <a:lumMod val="95000"/>
                    <a:lumOff val="5000"/>
                  </a:schemeClr>
                </a:solidFill>
                <a:effectLst>
                  <a:outerShdw blurRad="38100" dist="19050" dir="2700000" algn="tl" rotWithShape="0">
                    <a:schemeClr val="dk1">
                      <a:alpha val="40000"/>
                    </a:schemeClr>
                  </a:outerShdw>
                </a:effectLst>
              </a:rPr>
              <a:t>Human </a:t>
            </a:r>
            <a:r>
              <a:rPr lang="pl-PL" sz="2000" b="1" i="1" dirty="0" err="1">
                <a:ln w="0"/>
                <a:solidFill>
                  <a:schemeClr val="tx2">
                    <a:lumMod val="95000"/>
                    <a:lumOff val="5000"/>
                  </a:schemeClr>
                </a:solidFill>
                <a:effectLst>
                  <a:outerShdw blurRad="38100" dist="19050" dir="2700000" algn="tl" rotWithShape="0">
                    <a:schemeClr val="dk1">
                      <a:alpha val="40000"/>
                    </a:schemeClr>
                  </a:outerShdw>
                </a:effectLst>
              </a:rPr>
              <a:t>activity</a:t>
            </a:r>
            <a:endParaRPr lang="pl-PL" sz="2000" b="1" i="1" dirty="0">
              <a:solidFill>
                <a:schemeClr val="tx2">
                  <a:lumMod val="95000"/>
                  <a:lumOff val="5000"/>
                </a:schemeClr>
              </a:solidFill>
            </a:endParaRPr>
          </a:p>
        </p:txBody>
      </p:sp>
      <p:sp>
        <p:nvSpPr>
          <p:cNvPr id="11" name="pole tekstowe 10">
            <a:extLst>
              <a:ext uri="{FF2B5EF4-FFF2-40B4-BE49-F238E27FC236}">
                <a16:creationId xmlns:a16="http://schemas.microsoft.com/office/drawing/2014/main" id="{4E83B185-65E5-7714-1716-585577CD3AAE}"/>
              </a:ext>
            </a:extLst>
          </p:cNvPr>
          <p:cNvSpPr txBox="1"/>
          <p:nvPr/>
        </p:nvSpPr>
        <p:spPr>
          <a:xfrm>
            <a:off x="9118446" y="1139247"/>
            <a:ext cx="1944216" cy="400110"/>
          </a:xfrm>
          <a:prstGeom prst="rect">
            <a:avLst/>
          </a:prstGeom>
          <a:solidFill>
            <a:srgbClr val="FF0000"/>
          </a:solidFill>
        </p:spPr>
        <p:txBody>
          <a:bodyPr wrap="square" rtlCol="0">
            <a:spAutoFit/>
          </a:bodyPr>
          <a:lstStyle/>
          <a:p>
            <a:pPr algn="ctr"/>
            <a:r>
              <a:rPr lang="pl-PL" sz="2000" b="1" i="1" dirty="0" err="1">
                <a:ln w="0"/>
                <a:solidFill>
                  <a:schemeClr val="tx2">
                    <a:lumMod val="95000"/>
                    <a:lumOff val="5000"/>
                  </a:schemeClr>
                </a:solidFill>
                <a:effectLst>
                  <a:outerShdw blurRad="38100" dist="19050" dir="2700000" algn="tl" rotWithShape="0">
                    <a:schemeClr val="dk1">
                      <a:alpha val="40000"/>
                    </a:schemeClr>
                  </a:outerShdw>
                </a:effectLst>
              </a:rPr>
              <a:t>Naturals</a:t>
            </a:r>
            <a:endParaRPr lang="pl-PL" sz="2000" b="1" i="1" dirty="0">
              <a:solidFill>
                <a:schemeClr val="tx2">
                  <a:lumMod val="95000"/>
                  <a:lumOff val="5000"/>
                </a:schemeClr>
              </a:solidFill>
            </a:endParaRPr>
          </a:p>
        </p:txBody>
      </p:sp>
      <p:cxnSp>
        <p:nvCxnSpPr>
          <p:cNvPr id="12" name="Łącznik prosty 11">
            <a:extLst>
              <a:ext uri="{FF2B5EF4-FFF2-40B4-BE49-F238E27FC236}">
                <a16:creationId xmlns:a16="http://schemas.microsoft.com/office/drawing/2014/main" id="{7C2CBC91-71D0-68B4-6106-3A0838D5982F}"/>
              </a:ext>
            </a:extLst>
          </p:cNvPr>
          <p:cNvCxnSpPr>
            <a:cxnSpLocks/>
          </p:cNvCxnSpPr>
          <p:nvPr/>
        </p:nvCxnSpPr>
        <p:spPr>
          <a:xfrm>
            <a:off x="5662364" y="542010"/>
            <a:ext cx="0" cy="301372"/>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a:extLst>
              <a:ext uri="{FF2B5EF4-FFF2-40B4-BE49-F238E27FC236}">
                <a16:creationId xmlns:a16="http://schemas.microsoft.com/office/drawing/2014/main" id="{75FD566A-6B03-214D-E759-ECA0EDC3F202}"/>
              </a:ext>
            </a:extLst>
          </p:cNvPr>
          <p:cNvCxnSpPr>
            <a:cxnSpLocks/>
          </p:cNvCxnSpPr>
          <p:nvPr/>
        </p:nvCxnSpPr>
        <p:spPr>
          <a:xfrm>
            <a:off x="1599700" y="851488"/>
            <a:ext cx="8490854" cy="0"/>
          </a:xfrm>
          <a:prstGeom prst="line">
            <a:avLst/>
          </a:prstGeom>
        </p:spPr>
        <p:style>
          <a:lnRef idx="1">
            <a:schemeClr val="dk1"/>
          </a:lnRef>
          <a:fillRef idx="0">
            <a:schemeClr val="dk1"/>
          </a:fillRef>
          <a:effectRef idx="0">
            <a:schemeClr val="dk1"/>
          </a:effectRef>
          <a:fontRef idx="minor">
            <a:schemeClr val="tx1"/>
          </a:fontRef>
        </p:style>
      </p:cxnSp>
      <p:cxnSp>
        <p:nvCxnSpPr>
          <p:cNvPr id="14" name="Łącznik prosty 13">
            <a:extLst>
              <a:ext uri="{FF2B5EF4-FFF2-40B4-BE49-F238E27FC236}">
                <a16:creationId xmlns:a16="http://schemas.microsoft.com/office/drawing/2014/main" id="{98F4DE5C-B03B-8354-8DE6-EE112EB29ED6}"/>
              </a:ext>
            </a:extLst>
          </p:cNvPr>
          <p:cNvCxnSpPr/>
          <p:nvPr/>
        </p:nvCxnSpPr>
        <p:spPr>
          <a:xfrm>
            <a:off x="1599700" y="843382"/>
            <a:ext cx="0" cy="275302"/>
          </a:xfrm>
          <a:prstGeom prst="line">
            <a:avLst/>
          </a:prstGeom>
        </p:spPr>
        <p:style>
          <a:lnRef idx="1">
            <a:schemeClr val="dk1"/>
          </a:lnRef>
          <a:fillRef idx="0">
            <a:schemeClr val="dk1"/>
          </a:fillRef>
          <a:effectRef idx="0">
            <a:schemeClr val="dk1"/>
          </a:effectRef>
          <a:fontRef idx="minor">
            <a:schemeClr val="tx1"/>
          </a:fontRef>
        </p:style>
      </p:cxnSp>
      <p:cxnSp>
        <p:nvCxnSpPr>
          <p:cNvPr id="15" name="Łącznik prosty 14">
            <a:extLst>
              <a:ext uri="{FF2B5EF4-FFF2-40B4-BE49-F238E27FC236}">
                <a16:creationId xmlns:a16="http://schemas.microsoft.com/office/drawing/2014/main" id="{5552238E-99B1-0D5D-AA05-49883D1C84BD}"/>
              </a:ext>
            </a:extLst>
          </p:cNvPr>
          <p:cNvCxnSpPr/>
          <p:nvPr/>
        </p:nvCxnSpPr>
        <p:spPr>
          <a:xfrm>
            <a:off x="10090554" y="851488"/>
            <a:ext cx="0" cy="275302"/>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a:extLst>
              <a:ext uri="{FF2B5EF4-FFF2-40B4-BE49-F238E27FC236}">
                <a16:creationId xmlns:a16="http://schemas.microsoft.com/office/drawing/2014/main" id="{959F08AE-7656-CB88-D638-BB642DE3FC36}"/>
              </a:ext>
            </a:extLst>
          </p:cNvPr>
          <p:cNvCxnSpPr>
            <a:cxnSpLocks/>
          </p:cNvCxnSpPr>
          <p:nvPr/>
        </p:nvCxnSpPr>
        <p:spPr>
          <a:xfrm>
            <a:off x="431624" y="1296275"/>
            <a:ext cx="694539" cy="5585"/>
          </a:xfrm>
          <a:prstGeom prst="line">
            <a:avLst/>
          </a:prstGeom>
        </p:spPr>
        <p:style>
          <a:lnRef idx="1">
            <a:schemeClr val="dk1"/>
          </a:lnRef>
          <a:fillRef idx="0">
            <a:schemeClr val="dk1"/>
          </a:fillRef>
          <a:effectRef idx="0">
            <a:schemeClr val="dk1"/>
          </a:effectRef>
          <a:fontRef idx="minor">
            <a:schemeClr val="tx1"/>
          </a:fontRef>
        </p:style>
      </p:cxnSp>
      <p:cxnSp>
        <p:nvCxnSpPr>
          <p:cNvPr id="17" name="Łącznik prosty 16">
            <a:extLst>
              <a:ext uri="{FF2B5EF4-FFF2-40B4-BE49-F238E27FC236}">
                <a16:creationId xmlns:a16="http://schemas.microsoft.com/office/drawing/2014/main" id="{FE5B632F-F2A1-448D-E58F-905E852F5ED1}"/>
              </a:ext>
            </a:extLst>
          </p:cNvPr>
          <p:cNvCxnSpPr>
            <a:cxnSpLocks/>
          </p:cNvCxnSpPr>
          <p:nvPr/>
        </p:nvCxnSpPr>
        <p:spPr>
          <a:xfrm flipH="1">
            <a:off x="431624" y="1291359"/>
            <a:ext cx="7025" cy="3822205"/>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a:extLst>
              <a:ext uri="{FF2B5EF4-FFF2-40B4-BE49-F238E27FC236}">
                <a16:creationId xmlns:a16="http://schemas.microsoft.com/office/drawing/2014/main" id="{CA96E3FD-EFE0-82E4-2DF9-C852D355FDE5}"/>
              </a:ext>
            </a:extLst>
          </p:cNvPr>
          <p:cNvCxnSpPr/>
          <p:nvPr/>
        </p:nvCxnSpPr>
        <p:spPr>
          <a:xfrm>
            <a:off x="438649" y="1844824"/>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19" name="Łącznik prosty 18">
            <a:extLst>
              <a:ext uri="{FF2B5EF4-FFF2-40B4-BE49-F238E27FC236}">
                <a16:creationId xmlns:a16="http://schemas.microsoft.com/office/drawing/2014/main" id="{CD5D8D84-080F-49DC-CDB5-EFF1C014D1CE}"/>
              </a:ext>
            </a:extLst>
          </p:cNvPr>
          <p:cNvCxnSpPr/>
          <p:nvPr/>
        </p:nvCxnSpPr>
        <p:spPr>
          <a:xfrm>
            <a:off x="438649" y="2132856"/>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20" name="Łącznik prosty 19">
            <a:extLst>
              <a:ext uri="{FF2B5EF4-FFF2-40B4-BE49-F238E27FC236}">
                <a16:creationId xmlns:a16="http://schemas.microsoft.com/office/drawing/2014/main" id="{86CF67AA-54BD-6354-371D-04822D54F263}"/>
              </a:ext>
            </a:extLst>
          </p:cNvPr>
          <p:cNvCxnSpPr/>
          <p:nvPr/>
        </p:nvCxnSpPr>
        <p:spPr>
          <a:xfrm>
            <a:off x="438649" y="2420888"/>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21" name="Łącznik prosty 20">
            <a:extLst>
              <a:ext uri="{FF2B5EF4-FFF2-40B4-BE49-F238E27FC236}">
                <a16:creationId xmlns:a16="http://schemas.microsoft.com/office/drawing/2014/main" id="{4EFE8D33-0D5D-26D1-0829-E3E96AF5B5F7}"/>
              </a:ext>
            </a:extLst>
          </p:cNvPr>
          <p:cNvCxnSpPr/>
          <p:nvPr/>
        </p:nvCxnSpPr>
        <p:spPr>
          <a:xfrm>
            <a:off x="438649" y="2708920"/>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23" name="Łącznik prosty 22">
            <a:extLst>
              <a:ext uri="{FF2B5EF4-FFF2-40B4-BE49-F238E27FC236}">
                <a16:creationId xmlns:a16="http://schemas.microsoft.com/office/drawing/2014/main" id="{D3A59FEC-F3B1-0429-5D0D-F7E3A330BACC}"/>
              </a:ext>
            </a:extLst>
          </p:cNvPr>
          <p:cNvCxnSpPr/>
          <p:nvPr/>
        </p:nvCxnSpPr>
        <p:spPr>
          <a:xfrm>
            <a:off x="438649" y="3284984"/>
            <a:ext cx="320247" cy="0"/>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a:extLst>
              <a:ext uri="{FF2B5EF4-FFF2-40B4-BE49-F238E27FC236}">
                <a16:creationId xmlns:a16="http://schemas.microsoft.com/office/drawing/2014/main" id="{BF145D1B-46FC-AD49-E0A3-8CAF145E64A8}"/>
              </a:ext>
            </a:extLst>
          </p:cNvPr>
          <p:cNvSpPr txBox="1"/>
          <p:nvPr/>
        </p:nvSpPr>
        <p:spPr>
          <a:xfrm>
            <a:off x="735468" y="1664043"/>
            <a:ext cx="2615026" cy="338554"/>
          </a:xfrm>
          <a:prstGeom prst="rect">
            <a:avLst/>
          </a:prstGeom>
          <a:noFill/>
        </p:spPr>
        <p:txBody>
          <a:bodyPr wrap="square">
            <a:spAutoFit/>
          </a:bodyPr>
          <a:lstStyle/>
          <a:p>
            <a:r>
              <a:rPr lang="pl-PL" sz="1600" i="1" dirty="0" err="1"/>
              <a:t>liquid</a:t>
            </a:r>
            <a:r>
              <a:rPr lang="pl-PL" sz="1600" i="1" dirty="0"/>
              <a:t> </a:t>
            </a:r>
            <a:r>
              <a:rPr lang="pl-PL" sz="1600" i="1" dirty="0" err="1"/>
              <a:t>fuel</a:t>
            </a:r>
            <a:r>
              <a:rPr lang="pl-PL" sz="1600" i="1" dirty="0"/>
              <a:t> </a:t>
            </a:r>
            <a:r>
              <a:rPr lang="pl-PL" sz="1600" i="1" dirty="0" err="1"/>
              <a:t>combustion</a:t>
            </a:r>
            <a:endParaRPr lang="pl-PL" sz="1600" i="1" dirty="0"/>
          </a:p>
        </p:txBody>
      </p:sp>
      <p:sp>
        <p:nvSpPr>
          <p:cNvPr id="27" name="pole tekstowe 26">
            <a:extLst>
              <a:ext uri="{FF2B5EF4-FFF2-40B4-BE49-F238E27FC236}">
                <a16:creationId xmlns:a16="http://schemas.microsoft.com/office/drawing/2014/main" id="{55E3150E-A277-083A-9C9A-8DD2E5B634F3}"/>
              </a:ext>
            </a:extLst>
          </p:cNvPr>
          <p:cNvSpPr txBox="1"/>
          <p:nvPr/>
        </p:nvSpPr>
        <p:spPr>
          <a:xfrm>
            <a:off x="742833" y="1952075"/>
            <a:ext cx="2463985" cy="338554"/>
          </a:xfrm>
          <a:prstGeom prst="rect">
            <a:avLst/>
          </a:prstGeom>
          <a:noFill/>
        </p:spPr>
        <p:txBody>
          <a:bodyPr wrap="square">
            <a:spAutoFit/>
          </a:bodyPr>
          <a:lstStyle/>
          <a:p>
            <a:r>
              <a:rPr lang="pl-PL" sz="1600" i="1" dirty="0"/>
              <a:t>solid </a:t>
            </a:r>
            <a:r>
              <a:rPr lang="pl-PL" sz="1600" i="1" dirty="0" err="1"/>
              <a:t>fuel</a:t>
            </a:r>
            <a:r>
              <a:rPr lang="pl-PL" sz="1600" i="1" dirty="0"/>
              <a:t> </a:t>
            </a:r>
            <a:r>
              <a:rPr lang="pl-PL" sz="1600" i="1" dirty="0" err="1"/>
              <a:t>combustion</a:t>
            </a:r>
            <a:endParaRPr lang="pl-PL" sz="1600" i="1" dirty="0"/>
          </a:p>
        </p:txBody>
      </p:sp>
      <p:sp>
        <p:nvSpPr>
          <p:cNvPr id="29" name="pole tekstowe 28">
            <a:extLst>
              <a:ext uri="{FF2B5EF4-FFF2-40B4-BE49-F238E27FC236}">
                <a16:creationId xmlns:a16="http://schemas.microsoft.com/office/drawing/2014/main" id="{4C99F5C4-A664-C195-CB15-396B48082E0A}"/>
              </a:ext>
            </a:extLst>
          </p:cNvPr>
          <p:cNvSpPr txBox="1"/>
          <p:nvPr/>
        </p:nvSpPr>
        <p:spPr>
          <a:xfrm>
            <a:off x="742833" y="2224097"/>
            <a:ext cx="2326994" cy="338554"/>
          </a:xfrm>
          <a:prstGeom prst="rect">
            <a:avLst/>
          </a:prstGeom>
          <a:noFill/>
        </p:spPr>
        <p:txBody>
          <a:bodyPr wrap="square">
            <a:spAutoFit/>
          </a:bodyPr>
          <a:lstStyle/>
          <a:p>
            <a:r>
              <a:rPr lang="pl-PL" sz="1600" i="1" dirty="0" err="1"/>
              <a:t>household</a:t>
            </a:r>
            <a:r>
              <a:rPr lang="pl-PL" sz="1600" i="1" dirty="0"/>
              <a:t> </a:t>
            </a:r>
            <a:r>
              <a:rPr lang="pl-PL" sz="1600" i="1" dirty="0" err="1"/>
              <a:t>furnaces</a:t>
            </a:r>
            <a:endParaRPr lang="pl-PL" sz="1600" i="1" dirty="0"/>
          </a:p>
        </p:txBody>
      </p:sp>
      <p:sp>
        <p:nvSpPr>
          <p:cNvPr id="31" name="pole tekstowe 30">
            <a:extLst>
              <a:ext uri="{FF2B5EF4-FFF2-40B4-BE49-F238E27FC236}">
                <a16:creationId xmlns:a16="http://schemas.microsoft.com/office/drawing/2014/main" id="{D2D961BD-AE6D-84D7-2CAF-C18B45B950A5}"/>
              </a:ext>
            </a:extLst>
          </p:cNvPr>
          <p:cNvSpPr txBox="1"/>
          <p:nvPr/>
        </p:nvSpPr>
        <p:spPr>
          <a:xfrm>
            <a:off x="765921" y="2512129"/>
            <a:ext cx="1318882" cy="338554"/>
          </a:xfrm>
          <a:prstGeom prst="rect">
            <a:avLst/>
          </a:prstGeom>
          <a:noFill/>
        </p:spPr>
        <p:txBody>
          <a:bodyPr wrap="square">
            <a:spAutoFit/>
          </a:bodyPr>
          <a:lstStyle/>
          <a:p>
            <a:r>
              <a:rPr lang="pl-PL" sz="1600" i="1" dirty="0" err="1"/>
              <a:t>industry</a:t>
            </a:r>
            <a:endParaRPr lang="pl-PL" sz="1600" i="1" dirty="0"/>
          </a:p>
        </p:txBody>
      </p:sp>
      <p:sp>
        <p:nvSpPr>
          <p:cNvPr id="33" name="pole tekstowe 32">
            <a:extLst>
              <a:ext uri="{FF2B5EF4-FFF2-40B4-BE49-F238E27FC236}">
                <a16:creationId xmlns:a16="http://schemas.microsoft.com/office/drawing/2014/main" id="{4BFFD974-486E-F59E-0271-D5F4A4617EB5}"/>
              </a:ext>
            </a:extLst>
          </p:cNvPr>
          <p:cNvSpPr txBox="1"/>
          <p:nvPr/>
        </p:nvSpPr>
        <p:spPr>
          <a:xfrm>
            <a:off x="766429" y="2850682"/>
            <a:ext cx="3465072" cy="830997"/>
          </a:xfrm>
          <a:prstGeom prst="rect">
            <a:avLst/>
          </a:prstGeom>
          <a:noFill/>
        </p:spPr>
        <p:txBody>
          <a:bodyPr wrap="square">
            <a:spAutoFit/>
          </a:bodyPr>
          <a:lstStyle/>
          <a:p>
            <a:r>
              <a:rPr lang="en-US" sz="1600" i="1" dirty="0"/>
              <a:t>abrasion of road surfaces, tires        </a:t>
            </a:r>
            <a:endParaRPr lang="pl-PL" sz="1600" i="1" dirty="0"/>
          </a:p>
          <a:p>
            <a:r>
              <a:rPr lang="en-US" sz="1600" i="1" dirty="0"/>
              <a:t>cars, brake pads and discs</a:t>
            </a:r>
            <a:r>
              <a:rPr lang="pl-PL" sz="1600" i="1" dirty="0"/>
              <a:t> </a:t>
            </a:r>
          </a:p>
          <a:p>
            <a:r>
              <a:rPr lang="en-US" sz="1600" i="1" dirty="0"/>
              <a:t>(street dust)</a:t>
            </a:r>
            <a:endParaRPr lang="pl-PL" sz="1600" i="1" dirty="0"/>
          </a:p>
        </p:txBody>
      </p:sp>
      <p:pic>
        <p:nvPicPr>
          <p:cNvPr id="34" name="Obraz 33">
            <a:extLst>
              <a:ext uri="{FF2B5EF4-FFF2-40B4-BE49-F238E27FC236}">
                <a16:creationId xmlns:a16="http://schemas.microsoft.com/office/drawing/2014/main" id="{6B53B9E6-4244-DACE-D41F-1C674C1B1F55}"/>
              </a:ext>
            </a:extLst>
          </p:cNvPr>
          <p:cNvPicPr>
            <a:picLocks noChangeAspect="1"/>
          </p:cNvPicPr>
          <p:nvPr/>
        </p:nvPicPr>
        <p:blipFill>
          <a:blip r:embed="rId2"/>
          <a:stretch>
            <a:fillRect/>
          </a:stretch>
        </p:blipFill>
        <p:spPr>
          <a:xfrm>
            <a:off x="431624" y="4093211"/>
            <a:ext cx="1428806" cy="1868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Obraz 34">
            <a:extLst>
              <a:ext uri="{FF2B5EF4-FFF2-40B4-BE49-F238E27FC236}">
                <a16:creationId xmlns:a16="http://schemas.microsoft.com/office/drawing/2014/main" id="{07AEC60D-2BF0-9737-EF88-4526F4B69631}"/>
              </a:ext>
            </a:extLst>
          </p:cNvPr>
          <p:cNvPicPr>
            <a:picLocks noChangeAspect="1"/>
          </p:cNvPicPr>
          <p:nvPr/>
        </p:nvPicPr>
        <p:blipFill>
          <a:blip r:embed="rId3"/>
          <a:stretch>
            <a:fillRect/>
          </a:stretch>
        </p:blipFill>
        <p:spPr>
          <a:xfrm>
            <a:off x="2082050" y="4127366"/>
            <a:ext cx="1474206" cy="1834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Obraz 35">
            <a:extLst>
              <a:ext uri="{FF2B5EF4-FFF2-40B4-BE49-F238E27FC236}">
                <a16:creationId xmlns:a16="http://schemas.microsoft.com/office/drawing/2014/main" id="{CC0DC423-CC9E-7C27-948E-1B16108CCAD9}"/>
              </a:ext>
            </a:extLst>
          </p:cNvPr>
          <p:cNvPicPr>
            <a:picLocks noChangeAspect="1"/>
          </p:cNvPicPr>
          <p:nvPr/>
        </p:nvPicPr>
        <p:blipFill>
          <a:blip r:embed="rId4"/>
          <a:stretch>
            <a:fillRect/>
          </a:stretch>
        </p:blipFill>
        <p:spPr>
          <a:xfrm>
            <a:off x="3777876" y="4127365"/>
            <a:ext cx="1602225" cy="1834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7" name="Łącznik prosty 36">
            <a:extLst>
              <a:ext uri="{FF2B5EF4-FFF2-40B4-BE49-F238E27FC236}">
                <a16:creationId xmlns:a16="http://schemas.microsoft.com/office/drawing/2014/main" id="{08091F91-C058-8BCE-1DBD-059C6C8A08B3}"/>
              </a:ext>
            </a:extLst>
          </p:cNvPr>
          <p:cNvCxnSpPr>
            <a:cxnSpLocks/>
          </p:cNvCxnSpPr>
          <p:nvPr/>
        </p:nvCxnSpPr>
        <p:spPr>
          <a:xfrm>
            <a:off x="6307072" y="1291359"/>
            <a:ext cx="2811374" cy="12932"/>
          </a:xfrm>
          <a:prstGeom prst="line">
            <a:avLst/>
          </a:prstGeom>
        </p:spPr>
        <p:style>
          <a:lnRef idx="1">
            <a:schemeClr val="dk1"/>
          </a:lnRef>
          <a:fillRef idx="0">
            <a:schemeClr val="dk1"/>
          </a:fillRef>
          <a:effectRef idx="0">
            <a:schemeClr val="dk1"/>
          </a:effectRef>
          <a:fontRef idx="minor">
            <a:schemeClr val="tx1"/>
          </a:fontRef>
        </p:style>
      </p:cxnSp>
      <p:cxnSp>
        <p:nvCxnSpPr>
          <p:cNvPr id="39" name="Łącznik prosty 38">
            <a:extLst>
              <a:ext uri="{FF2B5EF4-FFF2-40B4-BE49-F238E27FC236}">
                <a16:creationId xmlns:a16="http://schemas.microsoft.com/office/drawing/2014/main" id="{65B066DC-8FB9-0D62-04EA-B0D9704C4EE4}"/>
              </a:ext>
            </a:extLst>
          </p:cNvPr>
          <p:cNvCxnSpPr>
            <a:cxnSpLocks/>
          </p:cNvCxnSpPr>
          <p:nvPr/>
        </p:nvCxnSpPr>
        <p:spPr>
          <a:xfrm flipH="1">
            <a:off x="6293732" y="1291359"/>
            <a:ext cx="13340" cy="3242101"/>
          </a:xfrm>
          <a:prstGeom prst="line">
            <a:avLst/>
          </a:prstGeom>
        </p:spPr>
        <p:style>
          <a:lnRef idx="1">
            <a:schemeClr val="dk1"/>
          </a:lnRef>
          <a:fillRef idx="0">
            <a:schemeClr val="dk1"/>
          </a:fillRef>
          <a:effectRef idx="0">
            <a:schemeClr val="dk1"/>
          </a:effectRef>
          <a:fontRef idx="minor">
            <a:schemeClr val="tx1"/>
          </a:fontRef>
        </p:style>
      </p:cxnSp>
      <p:cxnSp>
        <p:nvCxnSpPr>
          <p:cNvPr id="42" name="Łącznik prosty 41">
            <a:extLst>
              <a:ext uri="{FF2B5EF4-FFF2-40B4-BE49-F238E27FC236}">
                <a16:creationId xmlns:a16="http://schemas.microsoft.com/office/drawing/2014/main" id="{11E04DD3-E983-7371-B3C6-12BDA172B9BA}"/>
              </a:ext>
            </a:extLst>
          </p:cNvPr>
          <p:cNvCxnSpPr/>
          <p:nvPr/>
        </p:nvCxnSpPr>
        <p:spPr>
          <a:xfrm>
            <a:off x="6307072" y="1830114"/>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43" name="Łącznik prosty 42">
            <a:extLst>
              <a:ext uri="{FF2B5EF4-FFF2-40B4-BE49-F238E27FC236}">
                <a16:creationId xmlns:a16="http://schemas.microsoft.com/office/drawing/2014/main" id="{0492DAAC-7F20-EB2B-82BA-6460E5C0D29A}"/>
              </a:ext>
            </a:extLst>
          </p:cNvPr>
          <p:cNvCxnSpPr/>
          <p:nvPr/>
        </p:nvCxnSpPr>
        <p:spPr>
          <a:xfrm>
            <a:off x="6307072" y="2132856"/>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44" name="Łącznik prosty 43">
            <a:extLst>
              <a:ext uri="{FF2B5EF4-FFF2-40B4-BE49-F238E27FC236}">
                <a16:creationId xmlns:a16="http://schemas.microsoft.com/office/drawing/2014/main" id="{07AC2FDF-118E-E0D6-6ED3-C3341CA12C7A}"/>
              </a:ext>
            </a:extLst>
          </p:cNvPr>
          <p:cNvCxnSpPr/>
          <p:nvPr/>
        </p:nvCxnSpPr>
        <p:spPr>
          <a:xfrm>
            <a:off x="6307072" y="2435598"/>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45" name="Łącznik prosty 44">
            <a:extLst>
              <a:ext uri="{FF2B5EF4-FFF2-40B4-BE49-F238E27FC236}">
                <a16:creationId xmlns:a16="http://schemas.microsoft.com/office/drawing/2014/main" id="{0399CF03-5D3A-56ED-8D04-CCC644ABF23E}"/>
              </a:ext>
            </a:extLst>
          </p:cNvPr>
          <p:cNvCxnSpPr/>
          <p:nvPr/>
        </p:nvCxnSpPr>
        <p:spPr>
          <a:xfrm>
            <a:off x="6307072" y="2738340"/>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46" name="Łącznik prosty 45">
            <a:extLst>
              <a:ext uri="{FF2B5EF4-FFF2-40B4-BE49-F238E27FC236}">
                <a16:creationId xmlns:a16="http://schemas.microsoft.com/office/drawing/2014/main" id="{8F7A71A4-D464-C3EC-4908-B73A5E0F1802}"/>
              </a:ext>
            </a:extLst>
          </p:cNvPr>
          <p:cNvCxnSpPr/>
          <p:nvPr/>
        </p:nvCxnSpPr>
        <p:spPr>
          <a:xfrm>
            <a:off x="6307072" y="3041082"/>
            <a:ext cx="320247" cy="0"/>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a:extLst>
              <a:ext uri="{FF2B5EF4-FFF2-40B4-BE49-F238E27FC236}">
                <a16:creationId xmlns:a16="http://schemas.microsoft.com/office/drawing/2014/main" id="{15E267F0-90FB-B63F-3392-8ED30C838A04}"/>
              </a:ext>
            </a:extLst>
          </p:cNvPr>
          <p:cNvCxnSpPr/>
          <p:nvPr/>
        </p:nvCxnSpPr>
        <p:spPr>
          <a:xfrm>
            <a:off x="6307072" y="3343824"/>
            <a:ext cx="320247" cy="0"/>
          </a:xfrm>
          <a:prstGeom prst="line">
            <a:avLst/>
          </a:prstGeom>
        </p:spPr>
        <p:style>
          <a:lnRef idx="1">
            <a:schemeClr val="dk1"/>
          </a:lnRef>
          <a:fillRef idx="0">
            <a:schemeClr val="dk1"/>
          </a:fillRef>
          <a:effectRef idx="0">
            <a:schemeClr val="dk1"/>
          </a:effectRef>
          <a:fontRef idx="minor">
            <a:schemeClr val="tx1"/>
          </a:fontRef>
        </p:style>
      </p:cxnSp>
      <p:sp>
        <p:nvSpPr>
          <p:cNvPr id="49" name="pole tekstowe 48">
            <a:extLst>
              <a:ext uri="{FF2B5EF4-FFF2-40B4-BE49-F238E27FC236}">
                <a16:creationId xmlns:a16="http://schemas.microsoft.com/office/drawing/2014/main" id="{8CB00F09-CDAD-768C-2376-62F438246BB9}"/>
              </a:ext>
            </a:extLst>
          </p:cNvPr>
          <p:cNvSpPr txBox="1"/>
          <p:nvPr/>
        </p:nvSpPr>
        <p:spPr>
          <a:xfrm>
            <a:off x="6603914" y="1624353"/>
            <a:ext cx="2457670" cy="338554"/>
          </a:xfrm>
          <a:prstGeom prst="rect">
            <a:avLst/>
          </a:prstGeom>
          <a:noFill/>
        </p:spPr>
        <p:txBody>
          <a:bodyPr wrap="square">
            <a:spAutoFit/>
          </a:bodyPr>
          <a:lstStyle/>
          <a:p>
            <a:r>
              <a:rPr lang="pl-PL" sz="1600" i="1" dirty="0" err="1"/>
              <a:t>volcano</a:t>
            </a:r>
            <a:r>
              <a:rPr lang="pl-PL" sz="1600" i="1" dirty="0"/>
              <a:t> </a:t>
            </a:r>
            <a:r>
              <a:rPr lang="pl-PL" sz="1600" i="1" dirty="0" err="1"/>
              <a:t>eruptions</a:t>
            </a:r>
            <a:endParaRPr lang="pl-PL" sz="1600" i="1" dirty="0"/>
          </a:p>
        </p:txBody>
      </p:sp>
      <p:sp>
        <p:nvSpPr>
          <p:cNvPr id="51" name="pole tekstowe 50">
            <a:extLst>
              <a:ext uri="{FF2B5EF4-FFF2-40B4-BE49-F238E27FC236}">
                <a16:creationId xmlns:a16="http://schemas.microsoft.com/office/drawing/2014/main" id="{8E953963-2937-27FC-E1A3-9BBFE2962E08}"/>
              </a:ext>
            </a:extLst>
          </p:cNvPr>
          <p:cNvSpPr txBox="1"/>
          <p:nvPr/>
        </p:nvSpPr>
        <p:spPr>
          <a:xfrm>
            <a:off x="6594624" y="1952075"/>
            <a:ext cx="1550568" cy="338554"/>
          </a:xfrm>
          <a:prstGeom prst="rect">
            <a:avLst/>
          </a:prstGeom>
          <a:noFill/>
        </p:spPr>
        <p:txBody>
          <a:bodyPr wrap="square">
            <a:spAutoFit/>
          </a:bodyPr>
          <a:lstStyle/>
          <a:p>
            <a:r>
              <a:rPr lang="pl-PL" sz="1600" i="1" dirty="0" err="1"/>
              <a:t>forest</a:t>
            </a:r>
            <a:r>
              <a:rPr lang="pl-PL" sz="1600" i="1" dirty="0"/>
              <a:t> </a:t>
            </a:r>
            <a:r>
              <a:rPr lang="pl-PL" sz="1600" i="1" dirty="0" err="1"/>
              <a:t>fires</a:t>
            </a:r>
            <a:endParaRPr lang="pl-PL" sz="1600" i="1" dirty="0"/>
          </a:p>
        </p:txBody>
      </p:sp>
      <p:sp>
        <p:nvSpPr>
          <p:cNvPr id="53" name="pole tekstowe 52">
            <a:extLst>
              <a:ext uri="{FF2B5EF4-FFF2-40B4-BE49-F238E27FC236}">
                <a16:creationId xmlns:a16="http://schemas.microsoft.com/office/drawing/2014/main" id="{227D6891-451A-92EA-E3C1-9E24C3F0928B}"/>
              </a:ext>
            </a:extLst>
          </p:cNvPr>
          <p:cNvSpPr txBox="1"/>
          <p:nvPr/>
        </p:nvSpPr>
        <p:spPr>
          <a:xfrm>
            <a:off x="6593092" y="2243312"/>
            <a:ext cx="3104199" cy="338554"/>
          </a:xfrm>
          <a:prstGeom prst="rect">
            <a:avLst/>
          </a:prstGeom>
          <a:noFill/>
        </p:spPr>
        <p:txBody>
          <a:bodyPr wrap="square">
            <a:spAutoFit/>
          </a:bodyPr>
          <a:lstStyle/>
          <a:p>
            <a:r>
              <a:rPr lang="pl-PL" sz="1600" i="1" dirty="0" err="1"/>
              <a:t>sea</a:t>
            </a:r>
            <a:r>
              <a:rPr lang="pl-PL" sz="1600" i="1" dirty="0"/>
              <a:t> salt aerosol </a:t>
            </a:r>
            <a:r>
              <a:rPr lang="pl-PL" sz="1600" i="1" dirty="0" err="1"/>
              <a:t>emissions</a:t>
            </a:r>
            <a:endParaRPr lang="pl-PL" sz="1600" i="1" dirty="0"/>
          </a:p>
        </p:txBody>
      </p:sp>
      <p:sp>
        <p:nvSpPr>
          <p:cNvPr id="55" name="pole tekstowe 54">
            <a:extLst>
              <a:ext uri="{FF2B5EF4-FFF2-40B4-BE49-F238E27FC236}">
                <a16:creationId xmlns:a16="http://schemas.microsoft.com/office/drawing/2014/main" id="{0546BF93-00B8-ADFE-9E6F-0325C230665F}"/>
              </a:ext>
            </a:extLst>
          </p:cNvPr>
          <p:cNvSpPr txBox="1"/>
          <p:nvPr/>
        </p:nvSpPr>
        <p:spPr>
          <a:xfrm>
            <a:off x="6593092" y="2527311"/>
            <a:ext cx="1600240" cy="338554"/>
          </a:xfrm>
          <a:prstGeom prst="rect">
            <a:avLst/>
          </a:prstGeom>
          <a:noFill/>
        </p:spPr>
        <p:txBody>
          <a:bodyPr wrap="square">
            <a:spAutoFit/>
          </a:bodyPr>
          <a:lstStyle/>
          <a:p>
            <a:r>
              <a:rPr lang="pl-PL" sz="1600" i="1" dirty="0" err="1"/>
              <a:t>sandstorms</a:t>
            </a:r>
            <a:endParaRPr lang="pl-PL" sz="1600" i="1" dirty="0"/>
          </a:p>
        </p:txBody>
      </p:sp>
      <p:sp>
        <p:nvSpPr>
          <p:cNvPr id="57" name="pole tekstowe 56">
            <a:extLst>
              <a:ext uri="{FF2B5EF4-FFF2-40B4-BE49-F238E27FC236}">
                <a16:creationId xmlns:a16="http://schemas.microsoft.com/office/drawing/2014/main" id="{752CD091-15EC-7847-7601-52EB4EBADE79}"/>
              </a:ext>
            </a:extLst>
          </p:cNvPr>
          <p:cNvSpPr txBox="1"/>
          <p:nvPr/>
        </p:nvSpPr>
        <p:spPr>
          <a:xfrm>
            <a:off x="6546646" y="2838129"/>
            <a:ext cx="3673774" cy="338554"/>
          </a:xfrm>
          <a:prstGeom prst="rect">
            <a:avLst/>
          </a:prstGeom>
          <a:noFill/>
        </p:spPr>
        <p:txBody>
          <a:bodyPr wrap="square">
            <a:spAutoFit/>
          </a:bodyPr>
          <a:lstStyle/>
          <a:p>
            <a:r>
              <a:rPr lang="pl-PL" sz="1600" i="1" dirty="0"/>
              <a:t>w</a:t>
            </a:r>
            <a:r>
              <a:rPr lang="en-US" sz="1600" i="1" dirty="0" err="1"/>
              <a:t>ind</a:t>
            </a:r>
            <a:r>
              <a:rPr lang="en-US" sz="1600" i="1" dirty="0"/>
              <a:t> erosion of soils and rocks</a:t>
            </a:r>
            <a:endParaRPr lang="pl-PL" sz="1600" i="1" dirty="0"/>
          </a:p>
        </p:txBody>
      </p:sp>
      <p:sp>
        <p:nvSpPr>
          <p:cNvPr id="59" name="pole tekstowe 58">
            <a:extLst>
              <a:ext uri="{FF2B5EF4-FFF2-40B4-BE49-F238E27FC236}">
                <a16:creationId xmlns:a16="http://schemas.microsoft.com/office/drawing/2014/main" id="{367026E2-F266-FB8B-3B3A-572FFB63D927}"/>
              </a:ext>
            </a:extLst>
          </p:cNvPr>
          <p:cNvSpPr txBox="1"/>
          <p:nvPr/>
        </p:nvSpPr>
        <p:spPr>
          <a:xfrm>
            <a:off x="6608606" y="3168606"/>
            <a:ext cx="1652768" cy="338554"/>
          </a:xfrm>
          <a:prstGeom prst="rect">
            <a:avLst/>
          </a:prstGeom>
          <a:noFill/>
        </p:spPr>
        <p:txBody>
          <a:bodyPr wrap="square">
            <a:spAutoFit/>
          </a:bodyPr>
          <a:lstStyle/>
          <a:p>
            <a:r>
              <a:rPr lang="pl-PL" sz="1600" i="1" dirty="0" err="1"/>
              <a:t>space</a:t>
            </a:r>
            <a:r>
              <a:rPr lang="pl-PL" sz="1600" i="1" dirty="0"/>
              <a:t> </a:t>
            </a:r>
            <a:r>
              <a:rPr lang="pl-PL" sz="1600" i="1" dirty="0" err="1"/>
              <a:t>dust</a:t>
            </a:r>
            <a:endParaRPr lang="pl-PL" sz="1600" i="1" dirty="0"/>
          </a:p>
        </p:txBody>
      </p:sp>
      <p:pic>
        <p:nvPicPr>
          <p:cNvPr id="60" name="Obraz 59">
            <a:extLst>
              <a:ext uri="{FF2B5EF4-FFF2-40B4-BE49-F238E27FC236}">
                <a16:creationId xmlns:a16="http://schemas.microsoft.com/office/drawing/2014/main" id="{BE612545-1778-9795-0FFB-32EAB258008A}"/>
              </a:ext>
            </a:extLst>
          </p:cNvPr>
          <p:cNvPicPr>
            <a:picLocks noChangeAspect="1"/>
          </p:cNvPicPr>
          <p:nvPr/>
        </p:nvPicPr>
        <p:blipFill>
          <a:blip r:embed="rId5"/>
          <a:stretch>
            <a:fillRect/>
          </a:stretch>
        </p:blipFill>
        <p:spPr>
          <a:xfrm>
            <a:off x="6293731" y="4106292"/>
            <a:ext cx="1602225" cy="1876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 name="Obraz 60">
            <a:extLst>
              <a:ext uri="{FF2B5EF4-FFF2-40B4-BE49-F238E27FC236}">
                <a16:creationId xmlns:a16="http://schemas.microsoft.com/office/drawing/2014/main" id="{9893C6E8-0BB2-6E57-E81C-C5D28E57AF53}"/>
              </a:ext>
            </a:extLst>
          </p:cNvPr>
          <p:cNvPicPr>
            <a:picLocks noChangeAspect="1"/>
          </p:cNvPicPr>
          <p:nvPr/>
        </p:nvPicPr>
        <p:blipFill>
          <a:blip r:embed="rId6"/>
          <a:stretch>
            <a:fillRect/>
          </a:stretch>
        </p:blipFill>
        <p:spPr>
          <a:xfrm>
            <a:off x="8185702" y="4104043"/>
            <a:ext cx="1515504" cy="1876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2" name="Obraz 61">
            <a:extLst>
              <a:ext uri="{FF2B5EF4-FFF2-40B4-BE49-F238E27FC236}">
                <a16:creationId xmlns:a16="http://schemas.microsoft.com/office/drawing/2014/main" id="{68F9A0D0-0DCD-7BBB-87F8-BA36867A9DEC}"/>
              </a:ext>
            </a:extLst>
          </p:cNvPr>
          <p:cNvPicPr>
            <a:picLocks noChangeAspect="1"/>
          </p:cNvPicPr>
          <p:nvPr/>
        </p:nvPicPr>
        <p:blipFill>
          <a:blip r:embed="rId7"/>
          <a:stretch>
            <a:fillRect/>
          </a:stretch>
        </p:blipFill>
        <p:spPr>
          <a:xfrm>
            <a:off x="9990952" y="4113567"/>
            <a:ext cx="1600535"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856749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ole tekstowe 11">
            <a:extLst>
              <a:ext uri="{FF2B5EF4-FFF2-40B4-BE49-F238E27FC236}">
                <a16:creationId xmlns:a16="http://schemas.microsoft.com/office/drawing/2014/main" id="{86063233-E895-1806-1CC6-5229FBC53F73}"/>
              </a:ext>
            </a:extLst>
          </p:cNvPr>
          <p:cNvSpPr txBox="1"/>
          <p:nvPr/>
        </p:nvSpPr>
        <p:spPr>
          <a:xfrm>
            <a:off x="4078188" y="260648"/>
            <a:ext cx="3839162" cy="461665"/>
          </a:xfrm>
          <a:prstGeom prst="rect">
            <a:avLst/>
          </a:prstGeom>
          <a:noFill/>
        </p:spPr>
        <p:txBody>
          <a:bodyPr wrap="square">
            <a:spAutoFit/>
          </a:bodyPr>
          <a:lstStyle/>
          <a:p>
            <a:pPr algn="ctr"/>
            <a:r>
              <a:rPr lang="pl-PL" sz="2400" b="1" i="1" u="sng" dirty="0"/>
              <a:t>MAIN AIR POLLUTANT</a:t>
            </a:r>
          </a:p>
        </p:txBody>
      </p:sp>
      <p:pic>
        <p:nvPicPr>
          <p:cNvPr id="13" name="Obraz 12">
            <a:extLst>
              <a:ext uri="{FF2B5EF4-FFF2-40B4-BE49-F238E27FC236}">
                <a16:creationId xmlns:a16="http://schemas.microsoft.com/office/drawing/2014/main" id="{9A8BBFDC-46D4-1E4D-C210-85D9B6547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485" y="1120143"/>
            <a:ext cx="2551471" cy="1915566"/>
          </a:xfrm>
          <a:prstGeom prst="rect">
            <a:avLst/>
          </a:prstGeom>
        </p:spPr>
      </p:pic>
      <p:pic>
        <p:nvPicPr>
          <p:cNvPr id="14" name="Obraz 13">
            <a:extLst>
              <a:ext uri="{FF2B5EF4-FFF2-40B4-BE49-F238E27FC236}">
                <a16:creationId xmlns:a16="http://schemas.microsoft.com/office/drawing/2014/main" id="{189F3583-73C4-BE0D-B63E-B65CFDAEA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084" y="1120143"/>
            <a:ext cx="2871915" cy="1915567"/>
          </a:xfrm>
          <a:prstGeom prst="rect">
            <a:avLst/>
          </a:prstGeom>
        </p:spPr>
      </p:pic>
      <p:pic>
        <p:nvPicPr>
          <p:cNvPr id="15" name="Obraz 14">
            <a:extLst>
              <a:ext uri="{FF2B5EF4-FFF2-40B4-BE49-F238E27FC236}">
                <a16:creationId xmlns:a16="http://schemas.microsoft.com/office/drawing/2014/main" id="{D5CA682E-88A6-2479-DB37-FBE793025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9127" y="1120143"/>
            <a:ext cx="2665137" cy="1915567"/>
          </a:xfrm>
          <a:prstGeom prst="rect">
            <a:avLst/>
          </a:prstGeom>
        </p:spPr>
      </p:pic>
      <p:sp>
        <p:nvSpPr>
          <p:cNvPr id="16" name="pole tekstowe 15">
            <a:extLst>
              <a:ext uri="{FF2B5EF4-FFF2-40B4-BE49-F238E27FC236}">
                <a16:creationId xmlns:a16="http://schemas.microsoft.com/office/drawing/2014/main" id="{74BB0E86-F7F4-E737-8B49-9B70A0FCDF10}"/>
              </a:ext>
            </a:extLst>
          </p:cNvPr>
          <p:cNvSpPr txBox="1"/>
          <p:nvPr/>
        </p:nvSpPr>
        <p:spPr>
          <a:xfrm>
            <a:off x="909485" y="3035709"/>
            <a:ext cx="2551471" cy="707886"/>
          </a:xfrm>
          <a:prstGeom prst="rect">
            <a:avLst/>
          </a:prstGeom>
          <a:noFill/>
        </p:spPr>
        <p:txBody>
          <a:bodyPr wrap="square" rtlCol="0">
            <a:spAutoFit/>
          </a:bodyPr>
          <a:lstStyle/>
          <a:p>
            <a:pPr algn="ctr"/>
            <a:r>
              <a:rPr lang="pl-PL" sz="2000" b="1" dirty="0"/>
              <a:t>SO</a:t>
            </a:r>
            <a:r>
              <a:rPr lang="pl-PL" sz="2000" b="1" baseline="-25000" dirty="0"/>
              <a:t>2                    </a:t>
            </a:r>
          </a:p>
          <a:p>
            <a:pPr algn="ctr"/>
            <a:r>
              <a:rPr lang="pl-PL" sz="2000" b="1" i="1" baseline="-25000" dirty="0" err="1"/>
              <a:t>sulfur</a:t>
            </a:r>
            <a:r>
              <a:rPr lang="pl-PL" sz="2000" b="1" i="1" baseline="-25000" dirty="0"/>
              <a:t> </a:t>
            </a:r>
            <a:r>
              <a:rPr lang="pl-PL" sz="2000" b="1" i="1" baseline="-25000" dirty="0" err="1"/>
              <a:t>dioxide</a:t>
            </a:r>
            <a:endParaRPr lang="pl-PL" sz="2000" b="1" i="1" dirty="0"/>
          </a:p>
        </p:txBody>
      </p:sp>
      <p:sp>
        <p:nvSpPr>
          <p:cNvPr id="17" name="pole tekstowe 16">
            <a:extLst>
              <a:ext uri="{FF2B5EF4-FFF2-40B4-BE49-F238E27FC236}">
                <a16:creationId xmlns:a16="http://schemas.microsoft.com/office/drawing/2014/main" id="{8A9DAA77-7091-F73F-4666-D0F0B5B69C25}"/>
              </a:ext>
            </a:extLst>
          </p:cNvPr>
          <p:cNvSpPr txBox="1"/>
          <p:nvPr/>
        </p:nvSpPr>
        <p:spPr>
          <a:xfrm>
            <a:off x="4294212" y="3059668"/>
            <a:ext cx="3168352" cy="707886"/>
          </a:xfrm>
          <a:prstGeom prst="rect">
            <a:avLst/>
          </a:prstGeom>
          <a:noFill/>
        </p:spPr>
        <p:txBody>
          <a:bodyPr wrap="square" rtlCol="0">
            <a:spAutoFit/>
          </a:bodyPr>
          <a:lstStyle/>
          <a:p>
            <a:pPr algn="ctr"/>
            <a:r>
              <a:rPr lang="pl-PL" sz="2000" b="1" dirty="0"/>
              <a:t>   NO</a:t>
            </a:r>
            <a:r>
              <a:rPr lang="pl-PL" sz="2000" b="1" baseline="-25000" dirty="0"/>
              <a:t>2 </a:t>
            </a:r>
            <a:r>
              <a:rPr lang="pl-PL" sz="2000" b="1" dirty="0"/>
              <a:t>and </a:t>
            </a:r>
            <a:r>
              <a:rPr lang="pl-PL" sz="2000" b="1" dirty="0" err="1"/>
              <a:t>NO</a:t>
            </a:r>
            <a:r>
              <a:rPr lang="pl-PL" sz="2000" b="1" baseline="-25000" dirty="0" err="1"/>
              <a:t>x</a:t>
            </a:r>
            <a:r>
              <a:rPr lang="pl-PL" sz="2000" b="1" baseline="-25000" dirty="0"/>
              <a:t>                    </a:t>
            </a:r>
          </a:p>
          <a:p>
            <a:pPr algn="ctr"/>
            <a:r>
              <a:rPr lang="pl-PL" sz="2000" b="1" i="1" baseline="-25000" dirty="0" err="1"/>
              <a:t>nitrogen</a:t>
            </a:r>
            <a:r>
              <a:rPr lang="pl-PL" sz="2000" b="1" i="1" baseline="-25000" dirty="0"/>
              <a:t> </a:t>
            </a:r>
            <a:r>
              <a:rPr lang="pl-PL" sz="2000" b="1" i="1" baseline="-25000" dirty="0" err="1"/>
              <a:t>dioxide</a:t>
            </a:r>
            <a:r>
              <a:rPr lang="pl-PL" sz="2000" b="1" i="1" baseline="-25000" dirty="0"/>
              <a:t> and </a:t>
            </a:r>
            <a:r>
              <a:rPr lang="pl-PL" sz="2000" b="1" i="1" baseline="-25000" dirty="0" err="1"/>
              <a:t>nitrogen</a:t>
            </a:r>
            <a:r>
              <a:rPr lang="pl-PL" sz="2000" b="1" i="1" baseline="-25000" dirty="0"/>
              <a:t> </a:t>
            </a:r>
            <a:r>
              <a:rPr lang="pl-PL" sz="2000" b="1" i="1" baseline="-25000" dirty="0" err="1"/>
              <a:t>oxides</a:t>
            </a:r>
            <a:endParaRPr lang="pl-PL" sz="2000" b="1" i="1" dirty="0"/>
          </a:p>
        </p:txBody>
      </p:sp>
      <p:sp>
        <p:nvSpPr>
          <p:cNvPr id="18" name="pole tekstowe 17">
            <a:extLst>
              <a:ext uri="{FF2B5EF4-FFF2-40B4-BE49-F238E27FC236}">
                <a16:creationId xmlns:a16="http://schemas.microsoft.com/office/drawing/2014/main" id="{2A4B63CF-E85C-E3C1-6E46-FAE14CB001FC}"/>
              </a:ext>
            </a:extLst>
          </p:cNvPr>
          <p:cNvSpPr txBox="1"/>
          <p:nvPr/>
        </p:nvSpPr>
        <p:spPr>
          <a:xfrm>
            <a:off x="8289127" y="3035709"/>
            <a:ext cx="2665137" cy="707886"/>
          </a:xfrm>
          <a:prstGeom prst="rect">
            <a:avLst/>
          </a:prstGeom>
          <a:noFill/>
        </p:spPr>
        <p:txBody>
          <a:bodyPr wrap="square" rtlCol="0">
            <a:spAutoFit/>
          </a:bodyPr>
          <a:lstStyle/>
          <a:p>
            <a:pPr algn="ctr"/>
            <a:r>
              <a:rPr lang="pl-PL" sz="2000" b="1" dirty="0"/>
              <a:t>   CO</a:t>
            </a:r>
            <a:endParaRPr lang="pl-PL" sz="2000" b="1" baseline="-25000" dirty="0"/>
          </a:p>
          <a:p>
            <a:pPr algn="ctr"/>
            <a:r>
              <a:rPr lang="pl-PL" sz="2000" b="1" i="1" baseline="-25000" dirty="0" err="1"/>
              <a:t>carbon</a:t>
            </a:r>
            <a:r>
              <a:rPr lang="pl-PL" sz="2000" b="1" i="1" baseline="-25000" dirty="0"/>
              <a:t> </a:t>
            </a:r>
            <a:r>
              <a:rPr lang="pl-PL" sz="2000" b="1" i="1" baseline="-25000" dirty="0" err="1"/>
              <a:t>monoxide</a:t>
            </a:r>
            <a:r>
              <a:rPr lang="pl-PL" sz="2000" b="1" i="1" baseline="-25000" dirty="0"/>
              <a:t> (</a:t>
            </a:r>
            <a:r>
              <a:rPr lang="pl-PL" sz="2000" b="1" i="1" baseline="-25000" dirty="0" err="1"/>
              <a:t>chad</a:t>
            </a:r>
            <a:r>
              <a:rPr lang="pl-PL" sz="2000" b="1" i="1" baseline="-25000" dirty="0"/>
              <a:t>)</a:t>
            </a:r>
            <a:endParaRPr lang="pl-PL" sz="2000" b="1" i="1" dirty="0"/>
          </a:p>
        </p:txBody>
      </p:sp>
      <p:sp>
        <p:nvSpPr>
          <p:cNvPr id="22" name="pole tekstowe 21">
            <a:extLst>
              <a:ext uri="{FF2B5EF4-FFF2-40B4-BE49-F238E27FC236}">
                <a16:creationId xmlns:a16="http://schemas.microsoft.com/office/drawing/2014/main" id="{F84FA8BC-B164-E9D7-7CE5-AC7F0C5F41F9}"/>
              </a:ext>
            </a:extLst>
          </p:cNvPr>
          <p:cNvSpPr txBox="1"/>
          <p:nvPr/>
        </p:nvSpPr>
        <p:spPr>
          <a:xfrm>
            <a:off x="2277988" y="6058025"/>
            <a:ext cx="2232247" cy="307777"/>
          </a:xfrm>
          <a:prstGeom prst="rect">
            <a:avLst/>
          </a:prstGeom>
          <a:noFill/>
        </p:spPr>
        <p:txBody>
          <a:bodyPr wrap="square">
            <a:spAutoFit/>
          </a:bodyPr>
          <a:lstStyle/>
          <a:p>
            <a:r>
              <a:rPr lang="pl-PL" sz="1400" b="1" i="1" dirty="0" err="1"/>
              <a:t>particulate</a:t>
            </a:r>
            <a:r>
              <a:rPr lang="pl-PL" sz="1400" b="1" i="1" dirty="0"/>
              <a:t> </a:t>
            </a:r>
            <a:r>
              <a:rPr lang="pl-PL" sz="1400" b="1" i="1" dirty="0" err="1"/>
              <a:t>matter</a:t>
            </a:r>
            <a:r>
              <a:rPr lang="pl-PL" sz="1400" b="1" i="1" dirty="0"/>
              <a:t> PM 10</a:t>
            </a:r>
          </a:p>
        </p:txBody>
      </p:sp>
      <p:pic>
        <p:nvPicPr>
          <p:cNvPr id="24" name="Obraz 23">
            <a:extLst>
              <a:ext uri="{FF2B5EF4-FFF2-40B4-BE49-F238E27FC236}">
                <a16:creationId xmlns:a16="http://schemas.microsoft.com/office/drawing/2014/main" id="{8DB87112-1229-2C5D-8403-F0D021A449F7}"/>
              </a:ext>
            </a:extLst>
          </p:cNvPr>
          <p:cNvPicPr>
            <a:picLocks noChangeAspect="1"/>
          </p:cNvPicPr>
          <p:nvPr/>
        </p:nvPicPr>
        <p:blipFill>
          <a:blip r:embed="rId5"/>
          <a:stretch>
            <a:fillRect/>
          </a:stretch>
        </p:blipFill>
        <p:spPr>
          <a:xfrm>
            <a:off x="2377158" y="4118734"/>
            <a:ext cx="6995766" cy="1920406"/>
          </a:xfrm>
          <a:prstGeom prst="rect">
            <a:avLst/>
          </a:prstGeom>
        </p:spPr>
      </p:pic>
      <p:sp>
        <p:nvSpPr>
          <p:cNvPr id="25" name="pole tekstowe 24">
            <a:extLst>
              <a:ext uri="{FF2B5EF4-FFF2-40B4-BE49-F238E27FC236}">
                <a16:creationId xmlns:a16="http://schemas.microsoft.com/office/drawing/2014/main" id="{7265295B-7F5A-4CE6-FBDA-3C7A0AD90D95}"/>
              </a:ext>
            </a:extLst>
          </p:cNvPr>
          <p:cNvSpPr txBox="1"/>
          <p:nvPr/>
        </p:nvSpPr>
        <p:spPr>
          <a:xfrm>
            <a:off x="4758917" y="6051194"/>
            <a:ext cx="2232247" cy="307777"/>
          </a:xfrm>
          <a:prstGeom prst="rect">
            <a:avLst/>
          </a:prstGeom>
          <a:noFill/>
        </p:spPr>
        <p:txBody>
          <a:bodyPr wrap="square">
            <a:spAutoFit/>
          </a:bodyPr>
          <a:lstStyle/>
          <a:p>
            <a:r>
              <a:rPr lang="pl-PL" sz="1400" b="1" i="1" dirty="0" err="1"/>
              <a:t>particulate</a:t>
            </a:r>
            <a:r>
              <a:rPr lang="pl-PL" sz="1400" b="1" i="1" dirty="0"/>
              <a:t> </a:t>
            </a:r>
            <a:r>
              <a:rPr lang="pl-PL" sz="1400" b="1" i="1" dirty="0" err="1"/>
              <a:t>matter</a:t>
            </a:r>
            <a:r>
              <a:rPr lang="pl-PL" sz="1400" b="1" i="1" dirty="0"/>
              <a:t> PM 2,5</a:t>
            </a:r>
          </a:p>
        </p:txBody>
      </p:sp>
      <p:sp>
        <p:nvSpPr>
          <p:cNvPr id="26" name="pole tekstowe 25">
            <a:extLst>
              <a:ext uri="{FF2B5EF4-FFF2-40B4-BE49-F238E27FC236}">
                <a16:creationId xmlns:a16="http://schemas.microsoft.com/office/drawing/2014/main" id="{93C696BF-349E-5F2E-FA29-E12B740455E0}"/>
              </a:ext>
            </a:extLst>
          </p:cNvPr>
          <p:cNvSpPr txBox="1"/>
          <p:nvPr/>
        </p:nvSpPr>
        <p:spPr>
          <a:xfrm>
            <a:off x="7140677" y="6039140"/>
            <a:ext cx="2232247" cy="307777"/>
          </a:xfrm>
          <a:prstGeom prst="rect">
            <a:avLst/>
          </a:prstGeom>
          <a:noFill/>
        </p:spPr>
        <p:txBody>
          <a:bodyPr wrap="square">
            <a:spAutoFit/>
          </a:bodyPr>
          <a:lstStyle/>
          <a:p>
            <a:pPr algn="ctr"/>
            <a:r>
              <a:rPr lang="pl-PL" sz="1400" i="1" dirty="0" err="1"/>
              <a:t>Benzo</a:t>
            </a:r>
            <a:r>
              <a:rPr lang="pl-PL" sz="1400" i="1" dirty="0"/>
              <a:t>(a)</a:t>
            </a:r>
            <a:r>
              <a:rPr lang="pl-PL" sz="1400" i="1" dirty="0" err="1"/>
              <a:t>pyrene</a:t>
            </a:r>
            <a:endParaRPr lang="pl-PL" sz="1400" i="1" dirty="0"/>
          </a:p>
        </p:txBody>
      </p:sp>
    </p:spTree>
    <p:extLst>
      <p:ext uri="{BB962C8B-B14F-4D97-AF65-F5344CB8AC3E}">
        <p14:creationId xmlns:p14="http://schemas.microsoft.com/office/powerpoint/2010/main" val="3231301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6576A793-E8F3-877F-E0BE-5648BF7BBE7D}"/>
              </a:ext>
            </a:extLst>
          </p:cNvPr>
          <p:cNvSpPr>
            <a:spLocks noChangeArrowheads="1"/>
          </p:cNvSpPr>
          <p:nvPr/>
        </p:nvSpPr>
        <p:spPr bwMode="auto">
          <a:xfrm>
            <a:off x="3142084" y="188640"/>
            <a:ext cx="55446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pl-PL" altLang="pl-PL" sz="2400" b="1" i="1" u="sng" dirty="0"/>
              <a:t>SOURCES OF AIR POLLUTION</a:t>
            </a:r>
          </a:p>
          <a:p>
            <a:pPr marR="0" lvl="0" indent="0" algn="ctr" fontAlgn="base">
              <a:lnSpc>
                <a:spcPct val="100000"/>
              </a:lnSpc>
              <a:spcBef>
                <a:spcPct val="0"/>
              </a:spcBef>
              <a:spcAft>
                <a:spcPct val="0"/>
              </a:spcAft>
              <a:buClrTx/>
              <a:buSzTx/>
              <a:buFontTx/>
              <a:buNone/>
              <a:tabLst/>
            </a:pPr>
            <a:r>
              <a:rPr lang="pl-PL" altLang="pl-PL" sz="2400" b="1" i="1" u="sng" dirty="0"/>
              <a:t>IN THE EUROPEAN UNION</a:t>
            </a:r>
          </a:p>
          <a:p>
            <a:pPr marR="0" lvl="0" indent="0" algn="ctr" fontAlgn="base">
              <a:lnSpc>
                <a:spcPct val="100000"/>
              </a:lnSpc>
              <a:spcBef>
                <a:spcPct val="0"/>
              </a:spcBef>
              <a:spcAft>
                <a:spcPct val="0"/>
              </a:spcAft>
              <a:buClrTx/>
              <a:buSzTx/>
              <a:buFontTx/>
              <a:buNone/>
              <a:tabLst/>
            </a:pPr>
            <a:r>
              <a:rPr lang="pl-PL" altLang="pl-PL" sz="2400" b="1" i="1" u="sng" dirty="0"/>
              <a:t> </a:t>
            </a:r>
          </a:p>
        </p:txBody>
      </p:sp>
      <p:sp>
        <p:nvSpPr>
          <p:cNvPr id="14" name="Prostokąt: zaokrąglone rogi 13">
            <a:extLst>
              <a:ext uri="{FF2B5EF4-FFF2-40B4-BE49-F238E27FC236}">
                <a16:creationId xmlns:a16="http://schemas.microsoft.com/office/drawing/2014/main" id="{9DE2C6DE-00BD-093A-F2A4-7AD2E98820BB}"/>
              </a:ext>
            </a:extLst>
          </p:cNvPr>
          <p:cNvSpPr/>
          <p:nvPr/>
        </p:nvSpPr>
        <p:spPr>
          <a:xfrm>
            <a:off x="1920329" y="1573384"/>
            <a:ext cx="1462101" cy="3944687"/>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dirty="0">
              <a:solidFill>
                <a:schemeClr val="accent1">
                  <a:lumMod val="40000"/>
                  <a:lumOff val="60000"/>
                </a:schemeClr>
              </a:solidFill>
            </a:endParaRPr>
          </a:p>
        </p:txBody>
      </p:sp>
      <p:sp>
        <p:nvSpPr>
          <p:cNvPr id="15" name="Prostokąt: zaokrąglone rogi 14">
            <a:extLst>
              <a:ext uri="{FF2B5EF4-FFF2-40B4-BE49-F238E27FC236}">
                <a16:creationId xmlns:a16="http://schemas.microsoft.com/office/drawing/2014/main" id="{DFD9494D-C287-1AB7-EABA-0DE386A49CAC}"/>
              </a:ext>
            </a:extLst>
          </p:cNvPr>
          <p:cNvSpPr/>
          <p:nvPr/>
        </p:nvSpPr>
        <p:spPr>
          <a:xfrm>
            <a:off x="3432077" y="1563465"/>
            <a:ext cx="1511749" cy="3957750"/>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6" name="Prostokąt: zaokrąglone rogi 15">
            <a:extLst>
              <a:ext uri="{FF2B5EF4-FFF2-40B4-BE49-F238E27FC236}">
                <a16:creationId xmlns:a16="http://schemas.microsoft.com/office/drawing/2014/main" id="{7DC99E7F-D01C-50B6-E5E3-E04C91C9A21E}"/>
              </a:ext>
            </a:extLst>
          </p:cNvPr>
          <p:cNvSpPr/>
          <p:nvPr/>
        </p:nvSpPr>
        <p:spPr>
          <a:xfrm>
            <a:off x="4993473" y="1563465"/>
            <a:ext cx="1462102" cy="3989960"/>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7" name="Prostokąt: zaokrąglone rogi 16">
            <a:extLst>
              <a:ext uri="{FF2B5EF4-FFF2-40B4-BE49-F238E27FC236}">
                <a16:creationId xmlns:a16="http://schemas.microsoft.com/office/drawing/2014/main" id="{0E34B054-265D-EAFD-39C7-0814BBB0D766}"/>
              </a:ext>
            </a:extLst>
          </p:cNvPr>
          <p:cNvSpPr/>
          <p:nvPr/>
        </p:nvSpPr>
        <p:spPr>
          <a:xfrm>
            <a:off x="6505222" y="1573384"/>
            <a:ext cx="1462102" cy="3989960"/>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8" name="Prostokąt: zaokrąglone rogi 17">
            <a:extLst>
              <a:ext uri="{FF2B5EF4-FFF2-40B4-BE49-F238E27FC236}">
                <a16:creationId xmlns:a16="http://schemas.microsoft.com/office/drawing/2014/main" id="{0ED528C3-A7B3-7A5F-9FF7-0D87F074A530}"/>
              </a:ext>
            </a:extLst>
          </p:cNvPr>
          <p:cNvSpPr/>
          <p:nvPr/>
        </p:nvSpPr>
        <p:spPr>
          <a:xfrm>
            <a:off x="8028009" y="1569307"/>
            <a:ext cx="1462102" cy="3998114"/>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9" name="Prostokąt: zaokrąglone rogi 18">
            <a:extLst>
              <a:ext uri="{FF2B5EF4-FFF2-40B4-BE49-F238E27FC236}">
                <a16:creationId xmlns:a16="http://schemas.microsoft.com/office/drawing/2014/main" id="{1764EF1B-761F-D795-E06A-05F078291FEA}"/>
              </a:ext>
            </a:extLst>
          </p:cNvPr>
          <p:cNvSpPr/>
          <p:nvPr/>
        </p:nvSpPr>
        <p:spPr>
          <a:xfrm>
            <a:off x="9550796" y="1573384"/>
            <a:ext cx="1512168" cy="4014706"/>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20" name="pole tekstowe 19">
            <a:extLst>
              <a:ext uri="{FF2B5EF4-FFF2-40B4-BE49-F238E27FC236}">
                <a16:creationId xmlns:a16="http://schemas.microsoft.com/office/drawing/2014/main" id="{17A0BE95-7308-9650-0FE8-80E7324EBECA}"/>
              </a:ext>
            </a:extLst>
          </p:cNvPr>
          <p:cNvSpPr txBox="1"/>
          <p:nvPr/>
        </p:nvSpPr>
        <p:spPr>
          <a:xfrm>
            <a:off x="1189296" y="3045997"/>
            <a:ext cx="733783" cy="341632"/>
          </a:xfrm>
          <a:prstGeom prst="rect">
            <a:avLst/>
          </a:prstGeom>
          <a:noFill/>
        </p:spPr>
        <p:txBody>
          <a:bodyPr wrap="square" rtlCol="0">
            <a:spAutoFit/>
          </a:bodyPr>
          <a:lstStyle/>
          <a:p>
            <a:pPr>
              <a:lnSpc>
                <a:spcPct val="90000"/>
              </a:lnSpc>
            </a:pPr>
            <a:r>
              <a:rPr lang="pl-PL" b="1" dirty="0"/>
              <a:t>PM</a:t>
            </a:r>
            <a:r>
              <a:rPr lang="pl-PL" b="1" baseline="-25000" dirty="0"/>
              <a:t>10</a:t>
            </a:r>
            <a:endParaRPr lang="pl-PL" b="1" dirty="0"/>
          </a:p>
        </p:txBody>
      </p:sp>
      <p:sp>
        <p:nvSpPr>
          <p:cNvPr id="21" name="pole tekstowe 20">
            <a:extLst>
              <a:ext uri="{FF2B5EF4-FFF2-40B4-BE49-F238E27FC236}">
                <a16:creationId xmlns:a16="http://schemas.microsoft.com/office/drawing/2014/main" id="{3748B573-B483-AB40-2285-6BE3C6248176}"/>
              </a:ext>
            </a:extLst>
          </p:cNvPr>
          <p:cNvSpPr txBox="1"/>
          <p:nvPr/>
        </p:nvSpPr>
        <p:spPr>
          <a:xfrm>
            <a:off x="1189295" y="3580737"/>
            <a:ext cx="733783" cy="341632"/>
          </a:xfrm>
          <a:prstGeom prst="rect">
            <a:avLst/>
          </a:prstGeom>
          <a:noFill/>
        </p:spPr>
        <p:txBody>
          <a:bodyPr wrap="square" rtlCol="0">
            <a:spAutoFit/>
          </a:bodyPr>
          <a:lstStyle/>
          <a:p>
            <a:pPr>
              <a:lnSpc>
                <a:spcPct val="90000"/>
              </a:lnSpc>
            </a:pPr>
            <a:r>
              <a:rPr lang="pl-PL" b="1" dirty="0">
                <a:solidFill>
                  <a:srgbClr val="7030A0"/>
                </a:solidFill>
              </a:rPr>
              <a:t>PM</a:t>
            </a:r>
            <a:r>
              <a:rPr lang="pl-PL" b="1" baseline="-25000" dirty="0">
                <a:solidFill>
                  <a:srgbClr val="7030A0"/>
                </a:solidFill>
              </a:rPr>
              <a:t>2,5</a:t>
            </a:r>
            <a:endParaRPr lang="pl-PL" b="1" dirty="0">
              <a:solidFill>
                <a:srgbClr val="7030A0"/>
              </a:solidFill>
            </a:endParaRPr>
          </a:p>
        </p:txBody>
      </p:sp>
      <p:sp>
        <p:nvSpPr>
          <p:cNvPr id="22" name="pole tekstowe 21">
            <a:extLst>
              <a:ext uri="{FF2B5EF4-FFF2-40B4-BE49-F238E27FC236}">
                <a16:creationId xmlns:a16="http://schemas.microsoft.com/office/drawing/2014/main" id="{C22643C0-7946-C293-2C6F-EAD5E6ADEEC3}"/>
              </a:ext>
            </a:extLst>
          </p:cNvPr>
          <p:cNvSpPr txBox="1"/>
          <p:nvPr/>
        </p:nvSpPr>
        <p:spPr>
          <a:xfrm>
            <a:off x="1189295" y="4136804"/>
            <a:ext cx="733783" cy="341632"/>
          </a:xfrm>
          <a:prstGeom prst="rect">
            <a:avLst/>
          </a:prstGeom>
          <a:noFill/>
        </p:spPr>
        <p:txBody>
          <a:bodyPr wrap="square" rtlCol="0">
            <a:spAutoFit/>
          </a:bodyPr>
          <a:lstStyle/>
          <a:p>
            <a:pPr>
              <a:lnSpc>
                <a:spcPct val="90000"/>
              </a:lnSpc>
            </a:pPr>
            <a:r>
              <a:rPr lang="pl-PL" b="1" dirty="0">
                <a:solidFill>
                  <a:srgbClr val="00B050"/>
                </a:solidFill>
              </a:rPr>
              <a:t>NO</a:t>
            </a:r>
            <a:r>
              <a:rPr lang="pl-PL" b="1" baseline="-25000" dirty="0">
                <a:solidFill>
                  <a:srgbClr val="00B050"/>
                </a:solidFill>
              </a:rPr>
              <a:t>X</a:t>
            </a:r>
            <a:endParaRPr lang="pl-PL" b="1" dirty="0">
              <a:solidFill>
                <a:srgbClr val="00B050"/>
              </a:solidFill>
            </a:endParaRPr>
          </a:p>
        </p:txBody>
      </p:sp>
      <p:sp>
        <p:nvSpPr>
          <p:cNvPr id="23" name="pole tekstowe 22">
            <a:extLst>
              <a:ext uri="{FF2B5EF4-FFF2-40B4-BE49-F238E27FC236}">
                <a16:creationId xmlns:a16="http://schemas.microsoft.com/office/drawing/2014/main" id="{F464D343-9D94-F538-C9E4-9BB6560DF3E1}"/>
              </a:ext>
            </a:extLst>
          </p:cNvPr>
          <p:cNvSpPr txBox="1"/>
          <p:nvPr/>
        </p:nvSpPr>
        <p:spPr>
          <a:xfrm>
            <a:off x="1189294" y="4712628"/>
            <a:ext cx="733783" cy="341632"/>
          </a:xfrm>
          <a:prstGeom prst="rect">
            <a:avLst/>
          </a:prstGeom>
          <a:noFill/>
        </p:spPr>
        <p:txBody>
          <a:bodyPr wrap="square" rtlCol="0">
            <a:spAutoFit/>
          </a:bodyPr>
          <a:lstStyle/>
          <a:p>
            <a:pPr>
              <a:lnSpc>
                <a:spcPct val="90000"/>
              </a:lnSpc>
            </a:pPr>
            <a:r>
              <a:rPr lang="pl-PL" b="1" dirty="0">
                <a:solidFill>
                  <a:srgbClr val="FFFF00"/>
                </a:solidFill>
              </a:rPr>
              <a:t>SO</a:t>
            </a:r>
            <a:r>
              <a:rPr lang="pl-PL" b="1" baseline="-25000" dirty="0">
                <a:solidFill>
                  <a:srgbClr val="FFFF00"/>
                </a:solidFill>
              </a:rPr>
              <a:t>2</a:t>
            </a:r>
            <a:endParaRPr lang="pl-PL" b="1" dirty="0">
              <a:solidFill>
                <a:srgbClr val="FFFF00"/>
              </a:solidFill>
            </a:endParaRPr>
          </a:p>
        </p:txBody>
      </p:sp>
      <p:sp>
        <p:nvSpPr>
          <p:cNvPr id="24" name="pole tekstowe 23">
            <a:extLst>
              <a:ext uri="{FF2B5EF4-FFF2-40B4-BE49-F238E27FC236}">
                <a16:creationId xmlns:a16="http://schemas.microsoft.com/office/drawing/2014/main" id="{F8B1BDE6-C10D-1931-2D66-DA4C5446CF69}"/>
              </a:ext>
            </a:extLst>
          </p:cNvPr>
          <p:cNvSpPr txBox="1"/>
          <p:nvPr/>
        </p:nvSpPr>
        <p:spPr>
          <a:xfrm>
            <a:off x="2039311" y="1700808"/>
            <a:ext cx="1224136" cy="258532"/>
          </a:xfrm>
          <a:prstGeom prst="rect">
            <a:avLst/>
          </a:prstGeom>
          <a:noFill/>
        </p:spPr>
        <p:txBody>
          <a:bodyPr wrap="square" rtlCol="0">
            <a:spAutoFit/>
          </a:bodyPr>
          <a:lstStyle/>
          <a:p>
            <a:pPr>
              <a:lnSpc>
                <a:spcPct val="90000"/>
              </a:lnSpc>
            </a:pPr>
            <a:r>
              <a:rPr lang="pl-PL" sz="1200" b="1" dirty="0" err="1"/>
              <a:t>home</a:t>
            </a:r>
            <a:r>
              <a:rPr lang="pl-PL" sz="1200" b="1" dirty="0"/>
              <a:t> heating</a:t>
            </a:r>
          </a:p>
        </p:txBody>
      </p:sp>
      <p:sp>
        <p:nvSpPr>
          <p:cNvPr id="25" name="pole tekstowe 24">
            <a:extLst>
              <a:ext uri="{FF2B5EF4-FFF2-40B4-BE49-F238E27FC236}">
                <a16:creationId xmlns:a16="http://schemas.microsoft.com/office/drawing/2014/main" id="{B24995B6-EC65-50D9-871E-87FD3993BE96}"/>
              </a:ext>
            </a:extLst>
          </p:cNvPr>
          <p:cNvSpPr txBox="1"/>
          <p:nvPr/>
        </p:nvSpPr>
        <p:spPr>
          <a:xfrm>
            <a:off x="3568443" y="1700808"/>
            <a:ext cx="1224136" cy="258532"/>
          </a:xfrm>
          <a:prstGeom prst="rect">
            <a:avLst/>
          </a:prstGeom>
          <a:noFill/>
        </p:spPr>
        <p:txBody>
          <a:bodyPr wrap="square" rtlCol="0">
            <a:spAutoFit/>
          </a:bodyPr>
          <a:lstStyle/>
          <a:p>
            <a:pPr algn="ctr">
              <a:lnSpc>
                <a:spcPct val="90000"/>
              </a:lnSpc>
            </a:pPr>
            <a:r>
              <a:rPr lang="pl-PL" sz="1200" b="1" dirty="0" err="1"/>
              <a:t>road</a:t>
            </a:r>
            <a:r>
              <a:rPr lang="pl-PL" sz="1200" b="1" dirty="0"/>
              <a:t> </a:t>
            </a:r>
            <a:r>
              <a:rPr lang="pl-PL" sz="1200" b="1" dirty="0" err="1"/>
              <a:t>freight</a:t>
            </a:r>
            <a:endParaRPr lang="pl-PL" sz="1200" b="1" dirty="0"/>
          </a:p>
        </p:txBody>
      </p:sp>
      <p:sp>
        <p:nvSpPr>
          <p:cNvPr id="26" name="pole tekstowe 25">
            <a:extLst>
              <a:ext uri="{FF2B5EF4-FFF2-40B4-BE49-F238E27FC236}">
                <a16:creationId xmlns:a16="http://schemas.microsoft.com/office/drawing/2014/main" id="{0B03E9D4-356A-8B34-D28B-5FA037DF2602}"/>
              </a:ext>
            </a:extLst>
          </p:cNvPr>
          <p:cNvSpPr txBox="1"/>
          <p:nvPr/>
        </p:nvSpPr>
        <p:spPr>
          <a:xfrm>
            <a:off x="5095300" y="1700808"/>
            <a:ext cx="1224136" cy="258532"/>
          </a:xfrm>
          <a:prstGeom prst="rect">
            <a:avLst/>
          </a:prstGeom>
          <a:noFill/>
        </p:spPr>
        <p:txBody>
          <a:bodyPr wrap="square" rtlCol="0">
            <a:spAutoFit/>
          </a:bodyPr>
          <a:lstStyle/>
          <a:p>
            <a:pPr algn="ctr">
              <a:lnSpc>
                <a:spcPct val="90000"/>
              </a:lnSpc>
            </a:pPr>
            <a:r>
              <a:rPr lang="pl-PL" sz="1200" b="1" dirty="0" err="1"/>
              <a:t>energy</a:t>
            </a:r>
            <a:endParaRPr lang="pl-PL" sz="1200" b="1" dirty="0"/>
          </a:p>
        </p:txBody>
      </p:sp>
      <p:sp>
        <p:nvSpPr>
          <p:cNvPr id="27" name="pole tekstowe 26">
            <a:extLst>
              <a:ext uri="{FF2B5EF4-FFF2-40B4-BE49-F238E27FC236}">
                <a16:creationId xmlns:a16="http://schemas.microsoft.com/office/drawing/2014/main" id="{14F05ED1-2F13-B442-8F08-816D17987208}"/>
              </a:ext>
            </a:extLst>
          </p:cNvPr>
          <p:cNvSpPr txBox="1"/>
          <p:nvPr/>
        </p:nvSpPr>
        <p:spPr>
          <a:xfrm>
            <a:off x="6633633" y="1700808"/>
            <a:ext cx="1224136" cy="258532"/>
          </a:xfrm>
          <a:prstGeom prst="rect">
            <a:avLst/>
          </a:prstGeom>
          <a:noFill/>
        </p:spPr>
        <p:txBody>
          <a:bodyPr wrap="square" rtlCol="0">
            <a:spAutoFit/>
          </a:bodyPr>
          <a:lstStyle/>
          <a:p>
            <a:pPr algn="ctr">
              <a:lnSpc>
                <a:spcPct val="90000"/>
              </a:lnSpc>
            </a:pPr>
            <a:r>
              <a:rPr lang="pl-PL" sz="1200" b="1" dirty="0" err="1"/>
              <a:t>industry</a:t>
            </a:r>
            <a:endParaRPr lang="pl-PL" sz="1200" b="1" dirty="0"/>
          </a:p>
        </p:txBody>
      </p:sp>
      <p:sp>
        <p:nvSpPr>
          <p:cNvPr id="28" name="pole tekstowe 27">
            <a:extLst>
              <a:ext uri="{FF2B5EF4-FFF2-40B4-BE49-F238E27FC236}">
                <a16:creationId xmlns:a16="http://schemas.microsoft.com/office/drawing/2014/main" id="{F64E1524-1F98-0993-68E7-4BCC7782B0B3}"/>
              </a:ext>
            </a:extLst>
          </p:cNvPr>
          <p:cNvSpPr txBox="1"/>
          <p:nvPr/>
        </p:nvSpPr>
        <p:spPr>
          <a:xfrm>
            <a:off x="8146992" y="1694131"/>
            <a:ext cx="1224136" cy="258532"/>
          </a:xfrm>
          <a:prstGeom prst="rect">
            <a:avLst/>
          </a:prstGeom>
          <a:noFill/>
        </p:spPr>
        <p:txBody>
          <a:bodyPr wrap="square" rtlCol="0">
            <a:spAutoFit/>
          </a:bodyPr>
          <a:lstStyle/>
          <a:p>
            <a:pPr algn="ctr">
              <a:lnSpc>
                <a:spcPct val="90000"/>
              </a:lnSpc>
            </a:pPr>
            <a:r>
              <a:rPr lang="pl-PL" sz="1200" b="1" dirty="0" err="1"/>
              <a:t>farming</a:t>
            </a:r>
            <a:endParaRPr lang="pl-PL" sz="1200" b="1" dirty="0"/>
          </a:p>
        </p:txBody>
      </p:sp>
      <p:sp>
        <p:nvSpPr>
          <p:cNvPr id="29" name="pole tekstowe 28">
            <a:extLst>
              <a:ext uri="{FF2B5EF4-FFF2-40B4-BE49-F238E27FC236}">
                <a16:creationId xmlns:a16="http://schemas.microsoft.com/office/drawing/2014/main" id="{5DE18D96-9A9A-CC07-67D2-D41774B89E35}"/>
              </a:ext>
            </a:extLst>
          </p:cNvPr>
          <p:cNvSpPr txBox="1"/>
          <p:nvPr/>
        </p:nvSpPr>
        <p:spPr>
          <a:xfrm>
            <a:off x="9660351" y="1687454"/>
            <a:ext cx="1224136" cy="258532"/>
          </a:xfrm>
          <a:prstGeom prst="rect">
            <a:avLst/>
          </a:prstGeom>
          <a:noFill/>
        </p:spPr>
        <p:txBody>
          <a:bodyPr wrap="square" rtlCol="0">
            <a:spAutoFit/>
          </a:bodyPr>
          <a:lstStyle/>
          <a:p>
            <a:pPr algn="ctr">
              <a:lnSpc>
                <a:spcPct val="90000"/>
              </a:lnSpc>
            </a:pPr>
            <a:r>
              <a:rPr lang="pl-PL" sz="1200" b="1" dirty="0" err="1"/>
              <a:t>other</a:t>
            </a:r>
            <a:endParaRPr lang="pl-PL" sz="1200" b="1" dirty="0"/>
          </a:p>
        </p:txBody>
      </p:sp>
      <p:pic>
        <p:nvPicPr>
          <p:cNvPr id="31" name="Obraz 30">
            <a:extLst>
              <a:ext uri="{FF2B5EF4-FFF2-40B4-BE49-F238E27FC236}">
                <a16:creationId xmlns:a16="http://schemas.microsoft.com/office/drawing/2014/main" id="{71BBF2C5-9689-9397-45D9-BEC3646B961B}"/>
              </a:ext>
            </a:extLst>
          </p:cNvPr>
          <p:cNvPicPr>
            <a:picLocks noChangeAspect="1"/>
          </p:cNvPicPr>
          <p:nvPr/>
        </p:nvPicPr>
        <p:blipFill>
          <a:blip r:embed="rId2"/>
          <a:stretch>
            <a:fillRect/>
          </a:stretch>
        </p:blipFill>
        <p:spPr>
          <a:xfrm>
            <a:off x="2271689" y="2021775"/>
            <a:ext cx="703059" cy="594404"/>
          </a:xfrm>
          <a:prstGeom prst="rect">
            <a:avLst/>
          </a:prstGeom>
        </p:spPr>
      </p:pic>
      <p:pic>
        <p:nvPicPr>
          <p:cNvPr id="33" name="Obraz 32">
            <a:extLst>
              <a:ext uri="{FF2B5EF4-FFF2-40B4-BE49-F238E27FC236}">
                <a16:creationId xmlns:a16="http://schemas.microsoft.com/office/drawing/2014/main" id="{312F10F9-EE88-2717-82CD-7F5EA52F0886}"/>
              </a:ext>
            </a:extLst>
          </p:cNvPr>
          <p:cNvPicPr>
            <a:picLocks noChangeAspect="1"/>
          </p:cNvPicPr>
          <p:nvPr/>
        </p:nvPicPr>
        <p:blipFill>
          <a:blip r:embed="rId3"/>
          <a:stretch>
            <a:fillRect/>
          </a:stretch>
        </p:blipFill>
        <p:spPr>
          <a:xfrm>
            <a:off x="3719461" y="2078278"/>
            <a:ext cx="967924" cy="487962"/>
          </a:xfrm>
          <a:prstGeom prst="rect">
            <a:avLst/>
          </a:prstGeom>
        </p:spPr>
      </p:pic>
      <p:pic>
        <p:nvPicPr>
          <p:cNvPr id="35" name="Obraz 34">
            <a:extLst>
              <a:ext uri="{FF2B5EF4-FFF2-40B4-BE49-F238E27FC236}">
                <a16:creationId xmlns:a16="http://schemas.microsoft.com/office/drawing/2014/main" id="{C2D2D9E9-981C-F315-C2D0-E2602FAD7BDE}"/>
              </a:ext>
            </a:extLst>
          </p:cNvPr>
          <p:cNvPicPr>
            <a:picLocks noChangeAspect="1"/>
          </p:cNvPicPr>
          <p:nvPr/>
        </p:nvPicPr>
        <p:blipFill>
          <a:blip r:embed="rId4"/>
          <a:stretch>
            <a:fillRect/>
          </a:stretch>
        </p:blipFill>
        <p:spPr>
          <a:xfrm>
            <a:off x="5427114" y="2008919"/>
            <a:ext cx="560507" cy="631414"/>
          </a:xfrm>
          <a:prstGeom prst="rect">
            <a:avLst/>
          </a:prstGeom>
        </p:spPr>
      </p:pic>
      <p:pic>
        <p:nvPicPr>
          <p:cNvPr id="37" name="Obraz 36">
            <a:extLst>
              <a:ext uri="{FF2B5EF4-FFF2-40B4-BE49-F238E27FC236}">
                <a16:creationId xmlns:a16="http://schemas.microsoft.com/office/drawing/2014/main" id="{97C5D7CF-E3D8-3480-5157-03E2D2A4959C}"/>
              </a:ext>
            </a:extLst>
          </p:cNvPr>
          <p:cNvPicPr>
            <a:picLocks noChangeAspect="1"/>
          </p:cNvPicPr>
          <p:nvPr/>
        </p:nvPicPr>
        <p:blipFill>
          <a:blip r:embed="rId5"/>
          <a:stretch>
            <a:fillRect/>
          </a:stretch>
        </p:blipFill>
        <p:spPr>
          <a:xfrm>
            <a:off x="6876308" y="2032255"/>
            <a:ext cx="784928" cy="598222"/>
          </a:xfrm>
          <a:prstGeom prst="rect">
            <a:avLst/>
          </a:prstGeom>
        </p:spPr>
      </p:pic>
      <p:pic>
        <p:nvPicPr>
          <p:cNvPr id="39" name="Obraz 38">
            <a:extLst>
              <a:ext uri="{FF2B5EF4-FFF2-40B4-BE49-F238E27FC236}">
                <a16:creationId xmlns:a16="http://schemas.microsoft.com/office/drawing/2014/main" id="{D04BA022-FE93-44FE-0422-4959FBD697DF}"/>
              </a:ext>
            </a:extLst>
          </p:cNvPr>
          <p:cNvPicPr>
            <a:picLocks noChangeAspect="1"/>
          </p:cNvPicPr>
          <p:nvPr/>
        </p:nvPicPr>
        <p:blipFill>
          <a:blip r:embed="rId6"/>
          <a:stretch>
            <a:fillRect/>
          </a:stretch>
        </p:blipFill>
        <p:spPr>
          <a:xfrm>
            <a:off x="8470676" y="2008919"/>
            <a:ext cx="546670" cy="663763"/>
          </a:xfrm>
          <a:prstGeom prst="rect">
            <a:avLst/>
          </a:prstGeom>
        </p:spPr>
      </p:pic>
      <p:pic>
        <p:nvPicPr>
          <p:cNvPr id="41" name="Obraz 40">
            <a:extLst>
              <a:ext uri="{FF2B5EF4-FFF2-40B4-BE49-F238E27FC236}">
                <a16:creationId xmlns:a16="http://schemas.microsoft.com/office/drawing/2014/main" id="{7F5317F7-0BF6-2CF2-9F9D-9C52BFE9D17A}"/>
              </a:ext>
            </a:extLst>
          </p:cNvPr>
          <p:cNvPicPr>
            <a:picLocks noChangeAspect="1"/>
          </p:cNvPicPr>
          <p:nvPr/>
        </p:nvPicPr>
        <p:blipFill>
          <a:blip r:embed="rId7"/>
          <a:stretch>
            <a:fillRect/>
          </a:stretch>
        </p:blipFill>
        <p:spPr>
          <a:xfrm>
            <a:off x="9963267" y="2025750"/>
            <a:ext cx="585905" cy="603448"/>
          </a:xfrm>
          <a:prstGeom prst="rect">
            <a:avLst/>
          </a:prstGeom>
        </p:spPr>
      </p:pic>
      <p:sp>
        <p:nvSpPr>
          <p:cNvPr id="42" name="pole tekstowe 41">
            <a:extLst>
              <a:ext uri="{FF2B5EF4-FFF2-40B4-BE49-F238E27FC236}">
                <a16:creationId xmlns:a16="http://schemas.microsoft.com/office/drawing/2014/main" id="{D36434FA-5B34-DB24-688D-8DE7C34CD3D8}"/>
              </a:ext>
            </a:extLst>
          </p:cNvPr>
          <p:cNvSpPr txBox="1"/>
          <p:nvPr/>
        </p:nvSpPr>
        <p:spPr>
          <a:xfrm>
            <a:off x="2285863" y="3045997"/>
            <a:ext cx="733783" cy="341632"/>
          </a:xfrm>
          <a:prstGeom prst="rect">
            <a:avLst/>
          </a:prstGeom>
          <a:noFill/>
        </p:spPr>
        <p:txBody>
          <a:bodyPr wrap="square" rtlCol="0">
            <a:spAutoFit/>
          </a:bodyPr>
          <a:lstStyle/>
          <a:p>
            <a:pPr>
              <a:lnSpc>
                <a:spcPct val="90000"/>
              </a:lnSpc>
            </a:pPr>
            <a:r>
              <a:rPr lang="pl-PL" b="1" dirty="0"/>
              <a:t>42 %</a:t>
            </a:r>
          </a:p>
        </p:txBody>
      </p:sp>
      <p:sp>
        <p:nvSpPr>
          <p:cNvPr id="43" name="pole tekstowe 42">
            <a:extLst>
              <a:ext uri="{FF2B5EF4-FFF2-40B4-BE49-F238E27FC236}">
                <a16:creationId xmlns:a16="http://schemas.microsoft.com/office/drawing/2014/main" id="{DE9A0D9A-5CDF-B10C-55B3-D18728230AEE}"/>
              </a:ext>
            </a:extLst>
          </p:cNvPr>
          <p:cNvSpPr txBox="1"/>
          <p:nvPr/>
        </p:nvSpPr>
        <p:spPr>
          <a:xfrm>
            <a:off x="3867975" y="3038693"/>
            <a:ext cx="733783" cy="341632"/>
          </a:xfrm>
          <a:prstGeom prst="rect">
            <a:avLst/>
          </a:prstGeom>
          <a:noFill/>
        </p:spPr>
        <p:txBody>
          <a:bodyPr wrap="square" rtlCol="0">
            <a:spAutoFit/>
          </a:bodyPr>
          <a:lstStyle/>
          <a:p>
            <a:pPr>
              <a:lnSpc>
                <a:spcPct val="90000"/>
              </a:lnSpc>
            </a:pPr>
            <a:r>
              <a:rPr lang="pl-PL" b="1" dirty="0"/>
              <a:t>11 %</a:t>
            </a:r>
          </a:p>
        </p:txBody>
      </p:sp>
      <p:sp>
        <p:nvSpPr>
          <p:cNvPr id="44" name="pole tekstowe 43">
            <a:extLst>
              <a:ext uri="{FF2B5EF4-FFF2-40B4-BE49-F238E27FC236}">
                <a16:creationId xmlns:a16="http://schemas.microsoft.com/office/drawing/2014/main" id="{5E88087B-F9AA-DCBE-7A0F-367BEC29255A}"/>
              </a:ext>
            </a:extLst>
          </p:cNvPr>
          <p:cNvSpPr txBox="1"/>
          <p:nvPr/>
        </p:nvSpPr>
        <p:spPr>
          <a:xfrm>
            <a:off x="5403320" y="3035194"/>
            <a:ext cx="733783" cy="341632"/>
          </a:xfrm>
          <a:prstGeom prst="rect">
            <a:avLst/>
          </a:prstGeom>
          <a:noFill/>
        </p:spPr>
        <p:txBody>
          <a:bodyPr wrap="square" rtlCol="0">
            <a:spAutoFit/>
          </a:bodyPr>
          <a:lstStyle/>
          <a:p>
            <a:pPr>
              <a:lnSpc>
                <a:spcPct val="90000"/>
              </a:lnSpc>
            </a:pPr>
            <a:r>
              <a:rPr lang="pl-PL" b="1" dirty="0"/>
              <a:t>10 %</a:t>
            </a:r>
          </a:p>
        </p:txBody>
      </p:sp>
      <p:sp>
        <p:nvSpPr>
          <p:cNvPr id="45" name="pole tekstowe 44">
            <a:extLst>
              <a:ext uri="{FF2B5EF4-FFF2-40B4-BE49-F238E27FC236}">
                <a16:creationId xmlns:a16="http://schemas.microsoft.com/office/drawing/2014/main" id="{2FAC5D1A-492A-A3B5-CB55-FF58B1B1ACDF}"/>
              </a:ext>
            </a:extLst>
          </p:cNvPr>
          <p:cNvSpPr txBox="1"/>
          <p:nvPr/>
        </p:nvSpPr>
        <p:spPr>
          <a:xfrm>
            <a:off x="6928839" y="3038693"/>
            <a:ext cx="733783" cy="341632"/>
          </a:xfrm>
          <a:prstGeom prst="rect">
            <a:avLst/>
          </a:prstGeom>
          <a:noFill/>
        </p:spPr>
        <p:txBody>
          <a:bodyPr wrap="square" rtlCol="0">
            <a:spAutoFit/>
          </a:bodyPr>
          <a:lstStyle/>
          <a:p>
            <a:pPr>
              <a:lnSpc>
                <a:spcPct val="90000"/>
              </a:lnSpc>
            </a:pPr>
            <a:r>
              <a:rPr lang="pl-PL" b="1" dirty="0"/>
              <a:t>17 %</a:t>
            </a:r>
          </a:p>
        </p:txBody>
      </p:sp>
      <p:sp>
        <p:nvSpPr>
          <p:cNvPr id="46" name="pole tekstowe 45">
            <a:extLst>
              <a:ext uri="{FF2B5EF4-FFF2-40B4-BE49-F238E27FC236}">
                <a16:creationId xmlns:a16="http://schemas.microsoft.com/office/drawing/2014/main" id="{C4C5F31D-ECB7-6EA5-B27C-3FC1E6A40528}"/>
              </a:ext>
            </a:extLst>
          </p:cNvPr>
          <p:cNvSpPr txBox="1"/>
          <p:nvPr/>
        </p:nvSpPr>
        <p:spPr>
          <a:xfrm>
            <a:off x="8392169" y="3058400"/>
            <a:ext cx="733783" cy="341632"/>
          </a:xfrm>
          <a:prstGeom prst="rect">
            <a:avLst/>
          </a:prstGeom>
          <a:noFill/>
        </p:spPr>
        <p:txBody>
          <a:bodyPr wrap="square" rtlCol="0">
            <a:spAutoFit/>
          </a:bodyPr>
          <a:lstStyle/>
          <a:p>
            <a:pPr>
              <a:lnSpc>
                <a:spcPct val="90000"/>
              </a:lnSpc>
            </a:pPr>
            <a:r>
              <a:rPr lang="pl-PL" b="1" dirty="0"/>
              <a:t>15 %</a:t>
            </a:r>
          </a:p>
        </p:txBody>
      </p:sp>
      <p:sp>
        <p:nvSpPr>
          <p:cNvPr id="47" name="pole tekstowe 46">
            <a:extLst>
              <a:ext uri="{FF2B5EF4-FFF2-40B4-BE49-F238E27FC236}">
                <a16:creationId xmlns:a16="http://schemas.microsoft.com/office/drawing/2014/main" id="{805A559D-7502-8B85-7554-2BEC662D7C7A}"/>
              </a:ext>
            </a:extLst>
          </p:cNvPr>
          <p:cNvSpPr txBox="1"/>
          <p:nvPr/>
        </p:nvSpPr>
        <p:spPr>
          <a:xfrm>
            <a:off x="9939988" y="3038693"/>
            <a:ext cx="733783" cy="341632"/>
          </a:xfrm>
          <a:prstGeom prst="rect">
            <a:avLst/>
          </a:prstGeom>
          <a:noFill/>
        </p:spPr>
        <p:txBody>
          <a:bodyPr wrap="square" rtlCol="0">
            <a:spAutoFit/>
          </a:bodyPr>
          <a:lstStyle/>
          <a:p>
            <a:pPr algn="ctr">
              <a:lnSpc>
                <a:spcPct val="90000"/>
              </a:lnSpc>
            </a:pPr>
            <a:r>
              <a:rPr lang="pl-PL" b="1" dirty="0"/>
              <a:t>5 %</a:t>
            </a:r>
          </a:p>
        </p:txBody>
      </p:sp>
      <p:sp>
        <p:nvSpPr>
          <p:cNvPr id="48" name="pole tekstowe 47">
            <a:extLst>
              <a:ext uri="{FF2B5EF4-FFF2-40B4-BE49-F238E27FC236}">
                <a16:creationId xmlns:a16="http://schemas.microsoft.com/office/drawing/2014/main" id="{4A1C3F7B-B3BB-E5A6-2E8B-A0C0E5FE7573}"/>
              </a:ext>
            </a:extLst>
          </p:cNvPr>
          <p:cNvSpPr txBox="1"/>
          <p:nvPr/>
        </p:nvSpPr>
        <p:spPr>
          <a:xfrm>
            <a:off x="2271689" y="3580737"/>
            <a:ext cx="733783" cy="341632"/>
          </a:xfrm>
          <a:prstGeom prst="rect">
            <a:avLst/>
          </a:prstGeom>
          <a:noFill/>
        </p:spPr>
        <p:txBody>
          <a:bodyPr wrap="square" rtlCol="0">
            <a:spAutoFit/>
          </a:bodyPr>
          <a:lstStyle/>
          <a:p>
            <a:pPr>
              <a:lnSpc>
                <a:spcPct val="90000"/>
              </a:lnSpc>
            </a:pPr>
            <a:r>
              <a:rPr lang="pl-PL" b="1" dirty="0">
                <a:solidFill>
                  <a:srgbClr val="7030A0"/>
                </a:solidFill>
              </a:rPr>
              <a:t>57 %</a:t>
            </a:r>
          </a:p>
        </p:txBody>
      </p:sp>
      <p:sp>
        <p:nvSpPr>
          <p:cNvPr id="49" name="pole tekstowe 48">
            <a:extLst>
              <a:ext uri="{FF2B5EF4-FFF2-40B4-BE49-F238E27FC236}">
                <a16:creationId xmlns:a16="http://schemas.microsoft.com/office/drawing/2014/main" id="{FCDCEB29-5619-566B-2EB5-920E3F2BAB63}"/>
              </a:ext>
            </a:extLst>
          </p:cNvPr>
          <p:cNvSpPr txBox="1"/>
          <p:nvPr/>
        </p:nvSpPr>
        <p:spPr>
          <a:xfrm>
            <a:off x="2257515" y="4115477"/>
            <a:ext cx="733783" cy="341632"/>
          </a:xfrm>
          <a:prstGeom prst="rect">
            <a:avLst/>
          </a:prstGeom>
          <a:noFill/>
        </p:spPr>
        <p:txBody>
          <a:bodyPr wrap="square" rtlCol="0">
            <a:spAutoFit/>
          </a:bodyPr>
          <a:lstStyle/>
          <a:p>
            <a:pPr>
              <a:lnSpc>
                <a:spcPct val="90000"/>
              </a:lnSpc>
            </a:pPr>
            <a:r>
              <a:rPr lang="pl-PL" b="1" dirty="0">
                <a:solidFill>
                  <a:srgbClr val="00B050"/>
                </a:solidFill>
              </a:rPr>
              <a:t>14 %</a:t>
            </a:r>
          </a:p>
        </p:txBody>
      </p:sp>
      <p:sp>
        <p:nvSpPr>
          <p:cNvPr id="50" name="pole tekstowe 49">
            <a:extLst>
              <a:ext uri="{FF2B5EF4-FFF2-40B4-BE49-F238E27FC236}">
                <a16:creationId xmlns:a16="http://schemas.microsoft.com/office/drawing/2014/main" id="{050F0F91-BF50-4591-1A4B-DDD3C8F7BE0E}"/>
              </a:ext>
            </a:extLst>
          </p:cNvPr>
          <p:cNvSpPr txBox="1"/>
          <p:nvPr/>
        </p:nvSpPr>
        <p:spPr>
          <a:xfrm>
            <a:off x="2243341" y="4650217"/>
            <a:ext cx="733783" cy="341632"/>
          </a:xfrm>
          <a:prstGeom prst="rect">
            <a:avLst/>
          </a:prstGeom>
          <a:noFill/>
        </p:spPr>
        <p:txBody>
          <a:bodyPr wrap="square" rtlCol="0">
            <a:spAutoFit/>
          </a:bodyPr>
          <a:lstStyle/>
          <a:p>
            <a:pPr>
              <a:lnSpc>
                <a:spcPct val="90000"/>
              </a:lnSpc>
            </a:pPr>
            <a:r>
              <a:rPr lang="pl-PL" b="1" dirty="0">
                <a:solidFill>
                  <a:srgbClr val="FFFF00"/>
                </a:solidFill>
              </a:rPr>
              <a:t>13 %</a:t>
            </a:r>
          </a:p>
        </p:txBody>
      </p:sp>
      <p:sp>
        <p:nvSpPr>
          <p:cNvPr id="51" name="pole tekstowe 50">
            <a:extLst>
              <a:ext uri="{FF2B5EF4-FFF2-40B4-BE49-F238E27FC236}">
                <a16:creationId xmlns:a16="http://schemas.microsoft.com/office/drawing/2014/main" id="{08D12D17-F799-3FDF-97A1-74E44B6D0D33}"/>
              </a:ext>
            </a:extLst>
          </p:cNvPr>
          <p:cNvSpPr txBox="1"/>
          <p:nvPr/>
        </p:nvSpPr>
        <p:spPr>
          <a:xfrm>
            <a:off x="3860272" y="3580737"/>
            <a:ext cx="733783" cy="341632"/>
          </a:xfrm>
          <a:prstGeom prst="rect">
            <a:avLst/>
          </a:prstGeom>
          <a:noFill/>
        </p:spPr>
        <p:txBody>
          <a:bodyPr wrap="square" rtlCol="0">
            <a:spAutoFit/>
          </a:bodyPr>
          <a:lstStyle/>
          <a:p>
            <a:pPr>
              <a:lnSpc>
                <a:spcPct val="90000"/>
              </a:lnSpc>
            </a:pPr>
            <a:r>
              <a:rPr lang="pl-PL" b="1" dirty="0">
                <a:solidFill>
                  <a:srgbClr val="7030A0"/>
                </a:solidFill>
              </a:rPr>
              <a:t>11 %</a:t>
            </a:r>
          </a:p>
        </p:txBody>
      </p:sp>
      <p:sp>
        <p:nvSpPr>
          <p:cNvPr id="52" name="pole tekstowe 51">
            <a:extLst>
              <a:ext uri="{FF2B5EF4-FFF2-40B4-BE49-F238E27FC236}">
                <a16:creationId xmlns:a16="http://schemas.microsoft.com/office/drawing/2014/main" id="{6BC5A160-D225-DE84-921E-271DC505E2D9}"/>
              </a:ext>
            </a:extLst>
          </p:cNvPr>
          <p:cNvSpPr txBox="1"/>
          <p:nvPr/>
        </p:nvSpPr>
        <p:spPr>
          <a:xfrm>
            <a:off x="3852569" y="4122781"/>
            <a:ext cx="733783" cy="341632"/>
          </a:xfrm>
          <a:prstGeom prst="rect">
            <a:avLst/>
          </a:prstGeom>
          <a:noFill/>
        </p:spPr>
        <p:txBody>
          <a:bodyPr wrap="square" rtlCol="0">
            <a:spAutoFit/>
          </a:bodyPr>
          <a:lstStyle/>
          <a:p>
            <a:pPr>
              <a:lnSpc>
                <a:spcPct val="90000"/>
              </a:lnSpc>
            </a:pPr>
            <a:r>
              <a:rPr lang="pl-PL" b="1" dirty="0">
                <a:solidFill>
                  <a:srgbClr val="00B050"/>
                </a:solidFill>
              </a:rPr>
              <a:t>39 %</a:t>
            </a:r>
          </a:p>
        </p:txBody>
      </p:sp>
      <p:sp>
        <p:nvSpPr>
          <p:cNvPr id="54" name="pole tekstowe 53">
            <a:extLst>
              <a:ext uri="{FF2B5EF4-FFF2-40B4-BE49-F238E27FC236}">
                <a16:creationId xmlns:a16="http://schemas.microsoft.com/office/drawing/2014/main" id="{9C1CF115-D02D-A24A-7311-2B9D167C562B}"/>
              </a:ext>
            </a:extLst>
          </p:cNvPr>
          <p:cNvSpPr txBox="1"/>
          <p:nvPr/>
        </p:nvSpPr>
        <p:spPr>
          <a:xfrm>
            <a:off x="5403320" y="3580737"/>
            <a:ext cx="733783" cy="341632"/>
          </a:xfrm>
          <a:prstGeom prst="rect">
            <a:avLst/>
          </a:prstGeom>
          <a:noFill/>
        </p:spPr>
        <p:txBody>
          <a:bodyPr wrap="square" rtlCol="0">
            <a:spAutoFit/>
          </a:bodyPr>
          <a:lstStyle/>
          <a:p>
            <a:pPr>
              <a:lnSpc>
                <a:spcPct val="90000"/>
              </a:lnSpc>
            </a:pPr>
            <a:r>
              <a:rPr lang="pl-PL" b="1" dirty="0">
                <a:solidFill>
                  <a:srgbClr val="7030A0"/>
                </a:solidFill>
              </a:rPr>
              <a:t>12 %</a:t>
            </a:r>
          </a:p>
        </p:txBody>
      </p:sp>
      <p:sp>
        <p:nvSpPr>
          <p:cNvPr id="55" name="pole tekstowe 54">
            <a:extLst>
              <a:ext uri="{FF2B5EF4-FFF2-40B4-BE49-F238E27FC236}">
                <a16:creationId xmlns:a16="http://schemas.microsoft.com/office/drawing/2014/main" id="{9FEDDD62-E588-E887-DC87-A929BD35E47F}"/>
              </a:ext>
            </a:extLst>
          </p:cNvPr>
          <p:cNvSpPr txBox="1"/>
          <p:nvPr/>
        </p:nvSpPr>
        <p:spPr>
          <a:xfrm>
            <a:off x="5403320" y="4111048"/>
            <a:ext cx="733783" cy="341632"/>
          </a:xfrm>
          <a:prstGeom prst="rect">
            <a:avLst/>
          </a:prstGeom>
          <a:noFill/>
        </p:spPr>
        <p:txBody>
          <a:bodyPr wrap="square" rtlCol="0">
            <a:spAutoFit/>
          </a:bodyPr>
          <a:lstStyle/>
          <a:p>
            <a:pPr>
              <a:lnSpc>
                <a:spcPct val="90000"/>
              </a:lnSpc>
            </a:pPr>
            <a:r>
              <a:rPr lang="pl-PL" b="1" dirty="0">
                <a:solidFill>
                  <a:srgbClr val="00B050"/>
                </a:solidFill>
              </a:rPr>
              <a:t>31 %</a:t>
            </a:r>
          </a:p>
        </p:txBody>
      </p:sp>
      <p:sp>
        <p:nvSpPr>
          <p:cNvPr id="56" name="pole tekstowe 55">
            <a:extLst>
              <a:ext uri="{FF2B5EF4-FFF2-40B4-BE49-F238E27FC236}">
                <a16:creationId xmlns:a16="http://schemas.microsoft.com/office/drawing/2014/main" id="{904F87C9-17C3-8550-368E-7A9C5F7C826D}"/>
              </a:ext>
            </a:extLst>
          </p:cNvPr>
          <p:cNvSpPr txBox="1"/>
          <p:nvPr/>
        </p:nvSpPr>
        <p:spPr>
          <a:xfrm>
            <a:off x="5409386" y="4652207"/>
            <a:ext cx="733783" cy="341632"/>
          </a:xfrm>
          <a:prstGeom prst="rect">
            <a:avLst/>
          </a:prstGeom>
          <a:noFill/>
        </p:spPr>
        <p:txBody>
          <a:bodyPr wrap="square" rtlCol="0">
            <a:spAutoFit/>
          </a:bodyPr>
          <a:lstStyle/>
          <a:p>
            <a:pPr>
              <a:lnSpc>
                <a:spcPct val="90000"/>
              </a:lnSpc>
            </a:pPr>
            <a:r>
              <a:rPr lang="pl-PL" b="1" dirty="0">
                <a:solidFill>
                  <a:srgbClr val="FFFF00"/>
                </a:solidFill>
              </a:rPr>
              <a:t>78 %</a:t>
            </a:r>
          </a:p>
        </p:txBody>
      </p:sp>
      <p:sp>
        <p:nvSpPr>
          <p:cNvPr id="57" name="pole tekstowe 56">
            <a:extLst>
              <a:ext uri="{FF2B5EF4-FFF2-40B4-BE49-F238E27FC236}">
                <a16:creationId xmlns:a16="http://schemas.microsoft.com/office/drawing/2014/main" id="{2497BFA0-A72E-2833-6465-07ADE924FE99}"/>
              </a:ext>
            </a:extLst>
          </p:cNvPr>
          <p:cNvSpPr txBox="1"/>
          <p:nvPr/>
        </p:nvSpPr>
        <p:spPr>
          <a:xfrm>
            <a:off x="6928839" y="3587061"/>
            <a:ext cx="733783" cy="341632"/>
          </a:xfrm>
          <a:prstGeom prst="rect">
            <a:avLst/>
          </a:prstGeom>
          <a:noFill/>
        </p:spPr>
        <p:txBody>
          <a:bodyPr wrap="square" rtlCol="0">
            <a:spAutoFit/>
          </a:bodyPr>
          <a:lstStyle/>
          <a:p>
            <a:pPr>
              <a:lnSpc>
                <a:spcPct val="90000"/>
              </a:lnSpc>
            </a:pPr>
            <a:r>
              <a:rPr lang="pl-PL" b="1" dirty="0">
                <a:solidFill>
                  <a:srgbClr val="7030A0"/>
                </a:solidFill>
              </a:rPr>
              <a:t>10 %</a:t>
            </a:r>
          </a:p>
        </p:txBody>
      </p:sp>
      <p:sp>
        <p:nvSpPr>
          <p:cNvPr id="58" name="pole tekstowe 57">
            <a:extLst>
              <a:ext uri="{FF2B5EF4-FFF2-40B4-BE49-F238E27FC236}">
                <a16:creationId xmlns:a16="http://schemas.microsoft.com/office/drawing/2014/main" id="{DF5C4273-04C6-7EE9-91D1-88F59ED891AC}"/>
              </a:ext>
            </a:extLst>
          </p:cNvPr>
          <p:cNvSpPr txBox="1"/>
          <p:nvPr/>
        </p:nvSpPr>
        <p:spPr>
          <a:xfrm>
            <a:off x="6928839" y="4083147"/>
            <a:ext cx="733783" cy="341632"/>
          </a:xfrm>
          <a:prstGeom prst="rect">
            <a:avLst/>
          </a:prstGeom>
          <a:noFill/>
        </p:spPr>
        <p:txBody>
          <a:bodyPr wrap="square" rtlCol="0">
            <a:spAutoFit/>
          </a:bodyPr>
          <a:lstStyle/>
          <a:p>
            <a:pPr algn="ctr">
              <a:lnSpc>
                <a:spcPct val="90000"/>
              </a:lnSpc>
            </a:pPr>
            <a:r>
              <a:rPr lang="pl-PL" b="1" dirty="0">
                <a:solidFill>
                  <a:srgbClr val="00B050"/>
                </a:solidFill>
              </a:rPr>
              <a:t>3 %</a:t>
            </a:r>
          </a:p>
        </p:txBody>
      </p:sp>
      <p:sp>
        <p:nvSpPr>
          <p:cNvPr id="59" name="pole tekstowe 58">
            <a:extLst>
              <a:ext uri="{FF2B5EF4-FFF2-40B4-BE49-F238E27FC236}">
                <a16:creationId xmlns:a16="http://schemas.microsoft.com/office/drawing/2014/main" id="{2058037E-437E-375E-AD88-1AEB89EE34D6}"/>
              </a:ext>
            </a:extLst>
          </p:cNvPr>
          <p:cNvSpPr txBox="1"/>
          <p:nvPr/>
        </p:nvSpPr>
        <p:spPr>
          <a:xfrm>
            <a:off x="6928839" y="4650217"/>
            <a:ext cx="733783" cy="341632"/>
          </a:xfrm>
          <a:prstGeom prst="rect">
            <a:avLst/>
          </a:prstGeom>
          <a:noFill/>
        </p:spPr>
        <p:txBody>
          <a:bodyPr wrap="square" rtlCol="0">
            <a:spAutoFit/>
          </a:bodyPr>
          <a:lstStyle/>
          <a:p>
            <a:pPr algn="ctr">
              <a:lnSpc>
                <a:spcPct val="90000"/>
              </a:lnSpc>
            </a:pPr>
            <a:r>
              <a:rPr lang="pl-PL" b="1" dirty="0">
                <a:solidFill>
                  <a:srgbClr val="FFFF00"/>
                </a:solidFill>
              </a:rPr>
              <a:t>7 %</a:t>
            </a:r>
          </a:p>
        </p:txBody>
      </p:sp>
      <p:sp>
        <p:nvSpPr>
          <p:cNvPr id="60" name="pole tekstowe 59">
            <a:extLst>
              <a:ext uri="{FF2B5EF4-FFF2-40B4-BE49-F238E27FC236}">
                <a16:creationId xmlns:a16="http://schemas.microsoft.com/office/drawing/2014/main" id="{F8297D87-7161-41BA-F29E-51C6541A622B}"/>
              </a:ext>
            </a:extLst>
          </p:cNvPr>
          <p:cNvSpPr txBox="1"/>
          <p:nvPr/>
        </p:nvSpPr>
        <p:spPr>
          <a:xfrm>
            <a:off x="8390941" y="3568364"/>
            <a:ext cx="733783" cy="341632"/>
          </a:xfrm>
          <a:prstGeom prst="rect">
            <a:avLst/>
          </a:prstGeom>
          <a:noFill/>
        </p:spPr>
        <p:txBody>
          <a:bodyPr wrap="square" rtlCol="0">
            <a:spAutoFit/>
          </a:bodyPr>
          <a:lstStyle/>
          <a:p>
            <a:pPr algn="ctr">
              <a:lnSpc>
                <a:spcPct val="90000"/>
              </a:lnSpc>
            </a:pPr>
            <a:r>
              <a:rPr lang="pl-PL" b="1" dirty="0">
                <a:solidFill>
                  <a:srgbClr val="7030A0"/>
                </a:solidFill>
              </a:rPr>
              <a:t>4 %</a:t>
            </a:r>
          </a:p>
        </p:txBody>
      </p:sp>
      <p:sp>
        <p:nvSpPr>
          <p:cNvPr id="61" name="pole tekstowe 60">
            <a:extLst>
              <a:ext uri="{FF2B5EF4-FFF2-40B4-BE49-F238E27FC236}">
                <a16:creationId xmlns:a16="http://schemas.microsoft.com/office/drawing/2014/main" id="{6577C151-3132-7031-01C5-CFD0F1EBF59A}"/>
              </a:ext>
            </a:extLst>
          </p:cNvPr>
          <p:cNvSpPr txBox="1"/>
          <p:nvPr/>
        </p:nvSpPr>
        <p:spPr>
          <a:xfrm>
            <a:off x="8389713" y="4078328"/>
            <a:ext cx="733783" cy="341632"/>
          </a:xfrm>
          <a:prstGeom prst="rect">
            <a:avLst/>
          </a:prstGeom>
          <a:noFill/>
        </p:spPr>
        <p:txBody>
          <a:bodyPr wrap="square" rtlCol="0">
            <a:spAutoFit/>
          </a:bodyPr>
          <a:lstStyle/>
          <a:p>
            <a:pPr algn="ctr">
              <a:lnSpc>
                <a:spcPct val="90000"/>
              </a:lnSpc>
            </a:pPr>
            <a:r>
              <a:rPr lang="pl-PL" b="1" dirty="0">
                <a:solidFill>
                  <a:srgbClr val="00B050"/>
                </a:solidFill>
              </a:rPr>
              <a:t>5 %</a:t>
            </a:r>
          </a:p>
        </p:txBody>
      </p:sp>
      <p:sp>
        <p:nvSpPr>
          <p:cNvPr id="63" name="pole tekstowe 62">
            <a:extLst>
              <a:ext uri="{FF2B5EF4-FFF2-40B4-BE49-F238E27FC236}">
                <a16:creationId xmlns:a16="http://schemas.microsoft.com/office/drawing/2014/main" id="{149D43DF-68EB-0CA5-4138-0FCC30C0FAE2}"/>
              </a:ext>
            </a:extLst>
          </p:cNvPr>
          <p:cNvSpPr txBox="1"/>
          <p:nvPr/>
        </p:nvSpPr>
        <p:spPr>
          <a:xfrm>
            <a:off x="9939988" y="3551089"/>
            <a:ext cx="733783" cy="341632"/>
          </a:xfrm>
          <a:prstGeom prst="rect">
            <a:avLst/>
          </a:prstGeom>
          <a:noFill/>
        </p:spPr>
        <p:txBody>
          <a:bodyPr wrap="square" rtlCol="0">
            <a:spAutoFit/>
          </a:bodyPr>
          <a:lstStyle/>
          <a:p>
            <a:pPr algn="ctr">
              <a:lnSpc>
                <a:spcPct val="90000"/>
              </a:lnSpc>
            </a:pPr>
            <a:r>
              <a:rPr lang="pl-PL" b="1" dirty="0">
                <a:solidFill>
                  <a:srgbClr val="7030A0"/>
                </a:solidFill>
              </a:rPr>
              <a:t>6 %</a:t>
            </a:r>
          </a:p>
        </p:txBody>
      </p:sp>
      <p:sp>
        <p:nvSpPr>
          <p:cNvPr id="64" name="pole tekstowe 63">
            <a:extLst>
              <a:ext uri="{FF2B5EF4-FFF2-40B4-BE49-F238E27FC236}">
                <a16:creationId xmlns:a16="http://schemas.microsoft.com/office/drawing/2014/main" id="{883C97BF-7E01-AEA0-93A8-14CC07C8E572}"/>
              </a:ext>
            </a:extLst>
          </p:cNvPr>
          <p:cNvSpPr txBox="1"/>
          <p:nvPr/>
        </p:nvSpPr>
        <p:spPr>
          <a:xfrm>
            <a:off x="9939988" y="4063485"/>
            <a:ext cx="733783" cy="341632"/>
          </a:xfrm>
          <a:prstGeom prst="rect">
            <a:avLst/>
          </a:prstGeom>
          <a:noFill/>
        </p:spPr>
        <p:txBody>
          <a:bodyPr wrap="square" rtlCol="0">
            <a:spAutoFit/>
          </a:bodyPr>
          <a:lstStyle/>
          <a:p>
            <a:pPr algn="ctr">
              <a:lnSpc>
                <a:spcPct val="90000"/>
              </a:lnSpc>
            </a:pPr>
            <a:r>
              <a:rPr lang="pl-PL" b="1" dirty="0">
                <a:solidFill>
                  <a:srgbClr val="00B050"/>
                </a:solidFill>
              </a:rPr>
              <a:t>8 %</a:t>
            </a:r>
          </a:p>
        </p:txBody>
      </p:sp>
      <p:sp>
        <p:nvSpPr>
          <p:cNvPr id="65" name="pole tekstowe 64">
            <a:extLst>
              <a:ext uri="{FF2B5EF4-FFF2-40B4-BE49-F238E27FC236}">
                <a16:creationId xmlns:a16="http://schemas.microsoft.com/office/drawing/2014/main" id="{7666F956-7231-9FE3-6911-D04AE32E959A}"/>
              </a:ext>
            </a:extLst>
          </p:cNvPr>
          <p:cNvSpPr txBox="1"/>
          <p:nvPr/>
        </p:nvSpPr>
        <p:spPr>
          <a:xfrm>
            <a:off x="9939987" y="4627531"/>
            <a:ext cx="733783" cy="341632"/>
          </a:xfrm>
          <a:prstGeom prst="rect">
            <a:avLst/>
          </a:prstGeom>
          <a:noFill/>
        </p:spPr>
        <p:txBody>
          <a:bodyPr wrap="square" rtlCol="0">
            <a:spAutoFit/>
          </a:bodyPr>
          <a:lstStyle/>
          <a:p>
            <a:pPr algn="ctr">
              <a:lnSpc>
                <a:spcPct val="90000"/>
              </a:lnSpc>
            </a:pPr>
            <a:r>
              <a:rPr lang="pl-PL" b="1" dirty="0">
                <a:solidFill>
                  <a:srgbClr val="FFFF00"/>
                </a:solidFill>
              </a:rPr>
              <a:t>2 %</a:t>
            </a:r>
          </a:p>
        </p:txBody>
      </p:sp>
      <p:pic>
        <p:nvPicPr>
          <p:cNvPr id="3" name="Obraz 2">
            <a:extLst>
              <a:ext uri="{FF2B5EF4-FFF2-40B4-BE49-F238E27FC236}">
                <a16:creationId xmlns:a16="http://schemas.microsoft.com/office/drawing/2014/main" id="{68FC940C-348F-DDB4-096D-F052C575EA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039"/>
            <a:ext cx="2072109" cy="1382315"/>
          </a:xfrm>
          <a:prstGeom prst="rect">
            <a:avLst/>
          </a:prstGeom>
        </p:spPr>
      </p:pic>
      <p:sp>
        <p:nvSpPr>
          <p:cNvPr id="4" name="pole tekstowe 3">
            <a:extLst>
              <a:ext uri="{FF2B5EF4-FFF2-40B4-BE49-F238E27FC236}">
                <a16:creationId xmlns:a16="http://schemas.microsoft.com/office/drawing/2014/main" id="{6A319A8D-4879-0C30-8264-2B1ABDBDBD1F}"/>
              </a:ext>
            </a:extLst>
          </p:cNvPr>
          <p:cNvSpPr txBox="1"/>
          <p:nvPr/>
        </p:nvSpPr>
        <p:spPr>
          <a:xfrm>
            <a:off x="636713" y="5838938"/>
            <a:ext cx="1298525" cy="341632"/>
          </a:xfrm>
          <a:prstGeom prst="rect">
            <a:avLst/>
          </a:prstGeom>
          <a:noFill/>
        </p:spPr>
        <p:txBody>
          <a:bodyPr wrap="square" rtlCol="0">
            <a:spAutoFit/>
          </a:bodyPr>
          <a:lstStyle/>
          <a:p>
            <a:pPr algn="ctr">
              <a:lnSpc>
                <a:spcPct val="90000"/>
              </a:lnSpc>
            </a:pPr>
            <a:r>
              <a:rPr lang="pl-PL" b="1" dirty="0"/>
              <a:t>IN TOTAL</a:t>
            </a:r>
          </a:p>
        </p:txBody>
      </p:sp>
      <p:sp>
        <p:nvSpPr>
          <p:cNvPr id="5" name="Prostokąt: zaokrąglone rogi 4">
            <a:extLst>
              <a:ext uri="{FF2B5EF4-FFF2-40B4-BE49-F238E27FC236}">
                <a16:creationId xmlns:a16="http://schemas.microsoft.com/office/drawing/2014/main" id="{F4638BED-0483-F212-28DD-9B5A1DC20DD5}"/>
              </a:ext>
            </a:extLst>
          </p:cNvPr>
          <p:cNvSpPr/>
          <p:nvPr/>
        </p:nvSpPr>
        <p:spPr>
          <a:xfrm>
            <a:off x="2039311" y="5838938"/>
            <a:ext cx="1102773" cy="341632"/>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32 %</a:t>
            </a:r>
          </a:p>
        </p:txBody>
      </p:sp>
      <p:sp>
        <p:nvSpPr>
          <p:cNvPr id="6" name="Prostokąt: zaokrąglone rogi 5">
            <a:extLst>
              <a:ext uri="{FF2B5EF4-FFF2-40B4-BE49-F238E27FC236}">
                <a16:creationId xmlns:a16="http://schemas.microsoft.com/office/drawing/2014/main" id="{A8050787-6738-EA9F-8231-70116CEAFDA4}"/>
              </a:ext>
            </a:extLst>
          </p:cNvPr>
          <p:cNvSpPr/>
          <p:nvPr/>
        </p:nvSpPr>
        <p:spPr>
          <a:xfrm>
            <a:off x="3601567" y="5850138"/>
            <a:ext cx="1102773" cy="341632"/>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15 %</a:t>
            </a:r>
          </a:p>
        </p:txBody>
      </p:sp>
      <p:sp>
        <p:nvSpPr>
          <p:cNvPr id="7" name="Prostokąt: zaokrąglone rogi 6">
            <a:extLst>
              <a:ext uri="{FF2B5EF4-FFF2-40B4-BE49-F238E27FC236}">
                <a16:creationId xmlns:a16="http://schemas.microsoft.com/office/drawing/2014/main" id="{F2FA08BA-CE15-7957-75E8-82EA22333EE8}"/>
              </a:ext>
            </a:extLst>
          </p:cNvPr>
          <p:cNvSpPr/>
          <p:nvPr/>
        </p:nvSpPr>
        <p:spPr>
          <a:xfrm>
            <a:off x="5163823" y="5861338"/>
            <a:ext cx="4026933" cy="341632"/>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rgbClr val="FF0000"/>
                </a:solidFill>
              </a:rPr>
              <a:t>48 %</a:t>
            </a:r>
          </a:p>
        </p:txBody>
      </p:sp>
      <p:sp>
        <p:nvSpPr>
          <p:cNvPr id="8" name="Prostokąt: zaokrąglone rogi 7">
            <a:extLst>
              <a:ext uri="{FF2B5EF4-FFF2-40B4-BE49-F238E27FC236}">
                <a16:creationId xmlns:a16="http://schemas.microsoft.com/office/drawing/2014/main" id="{9C795221-9D9A-EC23-3982-475A01F60323}"/>
              </a:ext>
            </a:extLst>
          </p:cNvPr>
          <p:cNvSpPr/>
          <p:nvPr/>
        </p:nvSpPr>
        <p:spPr>
          <a:xfrm>
            <a:off x="9781714" y="5837944"/>
            <a:ext cx="1102773" cy="341632"/>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5 %</a:t>
            </a:r>
          </a:p>
        </p:txBody>
      </p:sp>
    </p:spTree>
    <p:extLst>
      <p:ext uri="{BB962C8B-B14F-4D97-AF65-F5344CB8AC3E}">
        <p14:creationId xmlns:p14="http://schemas.microsoft.com/office/powerpoint/2010/main" val="15474765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6576A793-E8F3-877F-E0BE-5648BF7BBE7D}"/>
              </a:ext>
            </a:extLst>
          </p:cNvPr>
          <p:cNvSpPr>
            <a:spLocks noChangeArrowheads="1"/>
          </p:cNvSpPr>
          <p:nvPr/>
        </p:nvSpPr>
        <p:spPr bwMode="auto">
          <a:xfrm>
            <a:off x="3142084" y="188640"/>
            <a:ext cx="55446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pl-PL" altLang="pl-PL" sz="2400" b="1" i="1" u="sng" dirty="0"/>
              <a:t>SOURCES OF AIR POLLUTION</a:t>
            </a:r>
          </a:p>
          <a:p>
            <a:pPr marR="0" lvl="0" indent="0" algn="ctr" fontAlgn="base">
              <a:lnSpc>
                <a:spcPct val="100000"/>
              </a:lnSpc>
              <a:spcBef>
                <a:spcPct val="0"/>
              </a:spcBef>
              <a:spcAft>
                <a:spcPct val="0"/>
              </a:spcAft>
              <a:buClrTx/>
              <a:buSzTx/>
              <a:buFontTx/>
              <a:buNone/>
              <a:tabLst/>
            </a:pPr>
            <a:r>
              <a:rPr lang="pl-PL" altLang="pl-PL" sz="2400" b="1" i="1" u="sng" dirty="0"/>
              <a:t>IN POLAND</a:t>
            </a:r>
          </a:p>
          <a:p>
            <a:pPr marR="0" lvl="0" indent="0" algn="ctr" fontAlgn="base">
              <a:lnSpc>
                <a:spcPct val="100000"/>
              </a:lnSpc>
              <a:spcBef>
                <a:spcPct val="0"/>
              </a:spcBef>
              <a:spcAft>
                <a:spcPct val="0"/>
              </a:spcAft>
              <a:buClrTx/>
              <a:buSzTx/>
              <a:buFontTx/>
              <a:buNone/>
              <a:tabLst/>
            </a:pPr>
            <a:r>
              <a:rPr lang="pl-PL" altLang="pl-PL" sz="2400" b="1" i="1" u="sng" dirty="0"/>
              <a:t> </a:t>
            </a:r>
          </a:p>
        </p:txBody>
      </p:sp>
      <p:sp>
        <p:nvSpPr>
          <p:cNvPr id="14" name="Prostokąt: zaokrąglone rogi 13">
            <a:extLst>
              <a:ext uri="{FF2B5EF4-FFF2-40B4-BE49-F238E27FC236}">
                <a16:creationId xmlns:a16="http://schemas.microsoft.com/office/drawing/2014/main" id="{9DE2C6DE-00BD-093A-F2A4-7AD2E98820BB}"/>
              </a:ext>
            </a:extLst>
          </p:cNvPr>
          <p:cNvSpPr/>
          <p:nvPr/>
        </p:nvSpPr>
        <p:spPr>
          <a:xfrm>
            <a:off x="1920329" y="1573384"/>
            <a:ext cx="1462101" cy="3944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dirty="0">
              <a:solidFill>
                <a:schemeClr val="accent1">
                  <a:lumMod val="40000"/>
                  <a:lumOff val="60000"/>
                </a:schemeClr>
              </a:solidFill>
            </a:endParaRPr>
          </a:p>
        </p:txBody>
      </p:sp>
      <p:sp>
        <p:nvSpPr>
          <p:cNvPr id="15" name="Prostokąt: zaokrąglone rogi 14">
            <a:extLst>
              <a:ext uri="{FF2B5EF4-FFF2-40B4-BE49-F238E27FC236}">
                <a16:creationId xmlns:a16="http://schemas.microsoft.com/office/drawing/2014/main" id="{DFD9494D-C287-1AB7-EABA-0DE386A49CAC}"/>
              </a:ext>
            </a:extLst>
          </p:cNvPr>
          <p:cNvSpPr/>
          <p:nvPr/>
        </p:nvSpPr>
        <p:spPr>
          <a:xfrm>
            <a:off x="3432077" y="1563465"/>
            <a:ext cx="1511749" cy="39577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6" name="Prostokąt: zaokrąglone rogi 15">
            <a:extLst>
              <a:ext uri="{FF2B5EF4-FFF2-40B4-BE49-F238E27FC236}">
                <a16:creationId xmlns:a16="http://schemas.microsoft.com/office/drawing/2014/main" id="{7DC99E7F-D01C-50B6-E5E3-E04C91C9A21E}"/>
              </a:ext>
            </a:extLst>
          </p:cNvPr>
          <p:cNvSpPr/>
          <p:nvPr/>
        </p:nvSpPr>
        <p:spPr>
          <a:xfrm>
            <a:off x="4993473" y="1563465"/>
            <a:ext cx="1462102" cy="39899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7" name="Prostokąt: zaokrąglone rogi 16">
            <a:extLst>
              <a:ext uri="{FF2B5EF4-FFF2-40B4-BE49-F238E27FC236}">
                <a16:creationId xmlns:a16="http://schemas.microsoft.com/office/drawing/2014/main" id="{0E34B054-265D-EAFD-39C7-0814BBB0D766}"/>
              </a:ext>
            </a:extLst>
          </p:cNvPr>
          <p:cNvSpPr/>
          <p:nvPr/>
        </p:nvSpPr>
        <p:spPr>
          <a:xfrm>
            <a:off x="6505222" y="1573384"/>
            <a:ext cx="1462102" cy="39899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8" name="Prostokąt: zaokrąglone rogi 17">
            <a:extLst>
              <a:ext uri="{FF2B5EF4-FFF2-40B4-BE49-F238E27FC236}">
                <a16:creationId xmlns:a16="http://schemas.microsoft.com/office/drawing/2014/main" id="{0ED528C3-A7B3-7A5F-9FF7-0D87F074A530}"/>
              </a:ext>
            </a:extLst>
          </p:cNvPr>
          <p:cNvSpPr/>
          <p:nvPr/>
        </p:nvSpPr>
        <p:spPr>
          <a:xfrm>
            <a:off x="8088694" y="1549731"/>
            <a:ext cx="1462102" cy="399811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9" name="Prostokąt: zaokrąglone rogi 18">
            <a:extLst>
              <a:ext uri="{FF2B5EF4-FFF2-40B4-BE49-F238E27FC236}">
                <a16:creationId xmlns:a16="http://schemas.microsoft.com/office/drawing/2014/main" id="{1764EF1B-761F-D795-E06A-05F078291FEA}"/>
              </a:ext>
            </a:extLst>
          </p:cNvPr>
          <p:cNvSpPr/>
          <p:nvPr/>
        </p:nvSpPr>
        <p:spPr>
          <a:xfrm>
            <a:off x="9550796" y="1573384"/>
            <a:ext cx="1512168" cy="401470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20" name="pole tekstowe 19">
            <a:extLst>
              <a:ext uri="{FF2B5EF4-FFF2-40B4-BE49-F238E27FC236}">
                <a16:creationId xmlns:a16="http://schemas.microsoft.com/office/drawing/2014/main" id="{17A0BE95-7308-9650-0FE8-80E7324EBECA}"/>
              </a:ext>
            </a:extLst>
          </p:cNvPr>
          <p:cNvSpPr txBox="1"/>
          <p:nvPr/>
        </p:nvSpPr>
        <p:spPr>
          <a:xfrm>
            <a:off x="1189296" y="3045997"/>
            <a:ext cx="733783" cy="341632"/>
          </a:xfrm>
          <a:prstGeom prst="rect">
            <a:avLst/>
          </a:prstGeom>
          <a:noFill/>
        </p:spPr>
        <p:txBody>
          <a:bodyPr wrap="square" rtlCol="0">
            <a:spAutoFit/>
          </a:bodyPr>
          <a:lstStyle/>
          <a:p>
            <a:pPr>
              <a:lnSpc>
                <a:spcPct val="90000"/>
              </a:lnSpc>
            </a:pPr>
            <a:r>
              <a:rPr lang="pl-PL" b="1" dirty="0"/>
              <a:t>PM</a:t>
            </a:r>
            <a:r>
              <a:rPr lang="pl-PL" b="1" baseline="-25000" dirty="0"/>
              <a:t>10</a:t>
            </a:r>
            <a:endParaRPr lang="pl-PL" b="1" dirty="0"/>
          </a:p>
        </p:txBody>
      </p:sp>
      <p:sp>
        <p:nvSpPr>
          <p:cNvPr id="21" name="pole tekstowe 20">
            <a:extLst>
              <a:ext uri="{FF2B5EF4-FFF2-40B4-BE49-F238E27FC236}">
                <a16:creationId xmlns:a16="http://schemas.microsoft.com/office/drawing/2014/main" id="{3748B573-B483-AB40-2285-6BE3C6248176}"/>
              </a:ext>
            </a:extLst>
          </p:cNvPr>
          <p:cNvSpPr txBox="1"/>
          <p:nvPr/>
        </p:nvSpPr>
        <p:spPr>
          <a:xfrm>
            <a:off x="1189295" y="3580737"/>
            <a:ext cx="733783" cy="341632"/>
          </a:xfrm>
          <a:prstGeom prst="rect">
            <a:avLst/>
          </a:prstGeom>
          <a:noFill/>
        </p:spPr>
        <p:txBody>
          <a:bodyPr wrap="square" rtlCol="0">
            <a:spAutoFit/>
          </a:bodyPr>
          <a:lstStyle/>
          <a:p>
            <a:pPr>
              <a:lnSpc>
                <a:spcPct val="90000"/>
              </a:lnSpc>
            </a:pPr>
            <a:r>
              <a:rPr lang="pl-PL" b="1" dirty="0">
                <a:solidFill>
                  <a:srgbClr val="7030A0"/>
                </a:solidFill>
              </a:rPr>
              <a:t>PM</a:t>
            </a:r>
            <a:r>
              <a:rPr lang="pl-PL" b="1" baseline="-25000" dirty="0">
                <a:solidFill>
                  <a:srgbClr val="7030A0"/>
                </a:solidFill>
              </a:rPr>
              <a:t>2,5</a:t>
            </a:r>
            <a:endParaRPr lang="pl-PL" b="1" dirty="0">
              <a:solidFill>
                <a:srgbClr val="7030A0"/>
              </a:solidFill>
            </a:endParaRPr>
          </a:p>
        </p:txBody>
      </p:sp>
      <p:sp>
        <p:nvSpPr>
          <p:cNvPr id="22" name="pole tekstowe 21">
            <a:extLst>
              <a:ext uri="{FF2B5EF4-FFF2-40B4-BE49-F238E27FC236}">
                <a16:creationId xmlns:a16="http://schemas.microsoft.com/office/drawing/2014/main" id="{C22643C0-7946-C293-2C6F-EAD5E6ADEEC3}"/>
              </a:ext>
            </a:extLst>
          </p:cNvPr>
          <p:cNvSpPr txBox="1"/>
          <p:nvPr/>
        </p:nvSpPr>
        <p:spPr>
          <a:xfrm>
            <a:off x="1189295" y="4136804"/>
            <a:ext cx="733783" cy="341632"/>
          </a:xfrm>
          <a:prstGeom prst="rect">
            <a:avLst/>
          </a:prstGeom>
          <a:noFill/>
        </p:spPr>
        <p:txBody>
          <a:bodyPr wrap="square" rtlCol="0">
            <a:spAutoFit/>
          </a:bodyPr>
          <a:lstStyle/>
          <a:p>
            <a:pPr>
              <a:lnSpc>
                <a:spcPct val="90000"/>
              </a:lnSpc>
            </a:pPr>
            <a:r>
              <a:rPr lang="pl-PL" b="1" dirty="0">
                <a:solidFill>
                  <a:srgbClr val="00B050"/>
                </a:solidFill>
              </a:rPr>
              <a:t>NO</a:t>
            </a:r>
            <a:r>
              <a:rPr lang="pl-PL" b="1" baseline="-25000" dirty="0">
                <a:solidFill>
                  <a:srgbClr val="00B050"/>
                </a:solidFill>
              </a:rPr>
              <a:t>X</a:t>
            </a:r>
            <a:endParaRPr lang="pl-PL" b="1" dirty="0">
              <a:solidFill>
                <a:srgbClr val="00B050"/>
              </a:solidFill>
            </a:endParaRPr>
          </a:p>
        </p:txBody>
      </p:sp>
      <p:sp>
        <p:nvSpPr>
          <p:cNvPr id="23" name="pole tekstowe 22">
            <a:extLst>
              <a:ext uri="{FF2B5EF4-FFF2-40B4-BE49-F238E27FC236}">
                <a16:creationId xmlns:a16="http://schemas.microsoft.com/office/drawing/2014/main" id="{F464D343-9D94-F538-C9E4-9BB6560DF3E1}"/>
              </a:ext>
            </a:extLst>
          </p:cNvPr>
          <p:cNvSpPr txBox="1"/>
          <p:nvPr/>
        </p:nvSpPr>
        <p:spPr>
          <a:xfrm>
            <a:off x="1189294" y="4712628"/>
            <a:ext cx="733783" cy="341632"/>
          </a:xfrm>
          <a:prstGeom prst="rect">
            <a:avLst/>
          </a:prstGeom>
          <a:noFill/>
        </p:spPr>
        <p:txBody>
          <a:bodyPr wrap="square" rtlCol="0">
            <a:spAutoFit/>
          </a:bodyPr>
          <a:lstStyle/>
          <a:p>
            <a:pPr>
              <a:lnSpc>
                <a:spcPct val="90000"/>
              </a:lnSpc>
            </a:pPr>
            <a:r>
              <a:rPr lang="pl-PL" b="1" dirty="0">
                <a:solidFill>
                  <a:srgbClr val="FFFF00"/>
                </a:solidFill>
              </a:rPr>
              <a:t>SO</a:t>
            </a:r>
            <a:r>
              <a:rPr lang="pl-PL" b="1" baseline="-25000" dirty="0">
                <a:solidFill>
                  <a:srgbClr val="FFFF00"/>
                </a:solidFill>
              </a:rPr>
              <a:t>2</a:t>
            </a:r>
            <a:endParaRPr lang="pl-PL" b="1" dirty="0">
              <a:solidFill>
                <a:srgbClr val="FFFF00"/>
              </a:solidFill>
            </a:endParaRPr>
          </a:p>
        </p:txBody>
      </p:sp>
      <p:sp>
        <p:nvSpPr>
          <p:cNvPr id="24" name="pole tekstowe 23">
            <a:extLst>
              <a:ext uri="{FF2B5EF4-FFF2-40B4-BE49-F238E27FC236}">
                <a16:creationId xmlns:a16="http://schemas.microsoft.com/office/drawing/2014/main" id="{F8B1BDE6-C10D-1931-2D66-DA4C5446CF69}"/>
              </a:ext>
            </a:extLst>
          </p:cNvPr>
          <p:cNvSpPr txBox="1"/>
          <p:nvPr/>
        </p:nvSpPr>
        <p:spPr>
          <a:xfrm>
            <a:off x="2039311" y="1700808"/>
            <a:ext cx="1224136" cy="258532"/>
          </a:xfrm>
          <a:prstGeom prst="rect">
            <a:avLst/>
          </a:prstGeom>
          <a:noFill/>
        </p:spPr>
        <p:txBody>
          <a:bodyPr wrap="square" rtlCol="0">
            <a:spAutoFit/>
          </a:bodyPr>
          <a:lstStyle/>
          <a:p>
            <a:pPr>
              <a:lnSpc>
                <a:spcPct val="90000"/>
              </a:lnSpc>
            </a:pPr>
            <a:r>
              <a:rPr lang="pl-PL" sz="1200" b="1" dirty="0" err="1"/>
              <a:t>home</a:t>
            </a:r>
            <a:r>
              <a:rPr lang="pl-PL" sz="1200" b="1" dirty="0"/>
              <a:t> heating</a:t>
            </a:r>
          </a:p>
        </p:txBody>
      </p:sp>
      <p:sp>
        <p:nvSpPr>
          <p:cNvPr id="25" name="pole tekstowe 24">
            <a:extLst>
              <a:ext uri="{FF2B5EF4-FFF2-40B4-BE49-F238E27FC236}">
                <a16:creationId xmlns:a16="http://schemas.microsoft.com/office/drawing/2014/main" id="{B24995B6-EC65-50D9-871E-87FD3993BE96}"/>
              </a:ext>
            </a:extLst>
          </p:cNvPr>
          <p:cNvSpPr txBox="1"/>
          <p:nvPr/>
        </p:nvSpPr>
        <p:spPr>
          <a:xfrm>
            <a:off x="3568443" y="1700808"/>
            <a:ext cx="1224136" cy="258532"/>
          </a:xfrm>
          <a:prstGeom prst="rect">
            <a:avLst/>
          </a:prstGeom>
          <a:noFill/>
        </p:spPr>
        <p:txBody>
          <a:bodyPr wrap="square" rtlCol="0">
            <a:spAutoFit/>
          </a:bodyPr>
          <a:lstStyle/>
          <a:p>
            <a:pPr algn="ctr">
              <a:lnSpc>
                <a:spcPct val="90000"/>
              </a:lnSpc>
            </a:pPr>
            <a:r>
              <a:rPr lang="pl-PL" sz="1200" b="1" dirty="0" err="1"/>
              <a:t>road</a:t>
            </a:r>
            <a:r>
              <a:rPr lang="pl-PL" sz="1200" b="1" dirty="0"/>
              <a:t> </a:t>
            </a:r>
            <a:r>
              <a:rPr lang="pl-PL" sz="1200" b="1" dirty="0" err="1"/>
              <a:t>freight</a:t>
            </a:r>
            <a:endParaRPr lang="pl-PL" sz="1200" b="1" dirty="0"/>
          </a:p>
        </p:txBody>
      </p:sp>
      <p:sp>
        <p:nvSpPr>
          <p:cNvPr id="26" name="pole tekstowe 25">
            <a:extLst>
              <a:ext uri="{FF2B5EF4-FFF2-40B4-BE49-F238E27FC236}">
                <a16:creationId xmlns:a16="http://schemas.microsoft.com/office/drawing/2014/main" id="{0B03E9D4-356A-8B34-D28B-5FA037DF2602}"/>
              </a:ext>
            </a:extLst>
          </p:cNvPr>
          <p:cNvSpPr txBox="1"/>
          <p:nvPr/>
        </p:nvSpPr>
        <p:spPr>
          <a:xfrm>
            <a:off x="5095300" y="1700808"/>
            <a:ext cx="1224136" cy="258532"/>
          </a:xfrm>
          <a:prstGeom prst="rect">
            <a:avLst/>
          </a:prstGeom>
          <a:noFill/>
        </p:spPr>
        <p:txBody>
          <a:bodyPr wrap="square" rtlCol="0">
            <a:spAutoFit/>
          </a:bodyPr>
          <a:lstStyle/>
          <a:p>
            <a:pPr algn="ctr">
              <a:lnSpc>
                <a:spcPct val="90000"/>
              </a:lnSpc>
            </a:pPr>
            <a:r>
              <a:rPr lang="pl-PL" sz="1200" b="1" dirty="0" err="1"/>
              <a:t>energy</a:t>
            </a:r>
            <a:endParaRPr lang="pl-PL" sz="1200" b="1" dirty="0"/>
          </a:p>
        </p:txBody>
      </p:sp>
      <p:sp>
        <p:nvSpPr>
          <p:cNvPr id="27" name="pole tekstowe 26">
            <a:extLst>
              <a:ext uri="{FF2B5EF4-FFF2-40B4-BE49-F238E27FC236}">
                <a16:creationId xmlns:a16="http://schemas.microsoft.com/office/drawing/2014/main" id="{14F05ED1-2F13-B442-8F08-816D17987208}"/>
              </a:ext>
            </a:extLst>
          </p:cNvPr>
          <p:cNvSpPr txBox="1"/>
          <p:nvPr/>
        </p:nvSpPr>
        <p:spPr>
          <a:xfrm>
            <a:off x="6633633" y="1700808"/>
            <a:ext cx="1224136" cy="258532"/>
          </a:xfrm>
          <a:prstGeom prst="rect">
            <a:avLst/>
          </a:prstGeom>
          <a:noFill/>
        </p:spPr>
        <p:txBody>
          <a:bodyPr wrap="square" rtlCol="0">
            <a:spAutoFit/>
          </a:bodyPr>
          <a:lstStyle/>
          <a:p>
            <a:pPr algn="ctr">
              <a:lnSpc>
                <a:spcPct val="90000"/>
              </a:lnSpc>
            </a:pPr>
            <a:r>
              <a:rPr lang="pl-PL" sz="1200" b="1" dirty="0" err="1"/>
              <a:t>industry</a:t>
            </a:r>
            <a:endParaRPr lang="pl-PL" sz="1200" b="1" dirty="0"/>
          </a:p>
        </p:txBody>
      </p:sp>
      <p:sp>
        <p:nvSpPr>
          <p:cNvPr id="28" name="pole tekstowe 27">
            <a:extLst>
              <a:ext uri="{FF2B5EF4-FFF2-40B4-BE49-F238E27FC236}">
                <a16:creationId xmlns:a16="http://schemas.microsoft.com/office/drawing/2014/main" id="{F64E1524-1F98-0993-68E7-4BCC7782B0B3}"/>
              </a:ext>
            </a:extLst>
          </p:cNvPr>
          <p:cNvSpPr txBox="1"/>
          <p:nvPr/>
        </p:nvSpPr>
        <p:spPr>
          <a:xfrm>
            <a:off x="8146992" y="1694131"/>
            <a:ext cx="1224136" cy="258532"/>
          </a:xfrm>
          <a:prstGeom prst="rect">
            <a:avLst/>
          </a:prstGeom>
          <a:noFill/>
        </p:spPr>
        <p:txBody>
          <a:bodyPr wrap="square" rtlCol="0">
            <a:spAutoFit/>
          </a:bodyPr>
          <a:lstStyle/>
          <a:p>
            <a:pPr algn="ctr">
              <a:lnSpc>
                <a:spcPct val="90000"/>
              </a:lnSpc>
            </a:pPr>
            <a:r>
              <a:rPr lang="pl-PL" sz="1200" b="1" dirty="0" err="1"/>
              <a:t>farming</a:t>
            </a:r>
            <a:endParaRPr lang="pl-PL" sz="1200" b="1" dirty="0"/>
          </a:p>
        </p:txBody>
      </p:sp>
      <p:sp>
        <p:nvSpPr>
          <p:cNvPr id="29" name="pole tekstowe 28">
            <a:extLst>
              <a:ext uri="{FF2B5EF4-FFF2-40B4-BE49-F238E27FC236}">
                <a16:creationId xmlns:a16="http://schemas.microsoft.com/office/drawing/2014/main" id="{5DE18D96-9A9A-CC07-67D2-D41774B89E35}"/>
              </a:ext>
            </a:extLst>
          </p:cNvPr>
          <p:cNvSpPr txBox="1"/>
          <p:nvPr/>
        </p:nvSpPr>
        <p:spPr>
          <a:xfrm>
            <a:off x="9660351" y="1687454"/>
            <a:ext cx="1224136" cy="258532"/>
          </a:xfrm>
          <a:prstGeom prst="rect">
            <a:avLst/>
          </a:prstGeom>
          <a:noFill/>
        </p:spPr>
        <p:txBody>
          <a:bodyPr wrap="square" rtlCol="0">
            <a:spAutoFit/>
          </a:bodyPr>
          <a:lstStyle/>
          <a:p>
            <a:pPr algn="ctr">
              <a:lnSpc>
                <a:spcPct val="90000"/>
              </a:lnSpc>
            </a:pPr>
            <a:r>
              <a:rPr lang="pl-PL" sz="1200" b="1" dirty="0" err="1"/>
              <a:t>other</a:t>
            </a:r>
            <a:endParaRPr lang="pl-PL" sz="1200" b="1" dirty="0"/>
          </a:p>
        </p:txBody>
      </p:sp>
      <p:pic>
        <p:nvPicPr>
          <p:cNvPr id="31" name="Obraz 30">
            <a:extLst>
              <a:ext uri="{FF2B5EF4-FFF2-40B4-BE49-F238E27FC236}">
                <a16:creationId xmlns:a16="http://schemas.microsoft.com/office/drawing/2014/main" id="{71BBF2C5-9689-9397-45D9-BEC3646B961B}"/>
              </a:ext>
            </a:extLst>
          </p:cNvPr>
          <p:cNvPicPr>
            <a:picLocks noChangeAspect="1"/>
          </p:cNvPicPr>
          <p:nvPr/>
        </p:nvPicPr>
        <p:blipFill>
          <a:blip r:embed="rId2"/>
          <a:stretch>
            <a:fillRect/>
          </a:stretch>
        </p:blipFill>
        <p:spPr>
          <a:xfrm>
            <a:off x="2271689" y="2021775"/>
            <a:ext cx="703059" cy="594404"/>
          </a:xfrm>
          <a:prstGeom prst="rect">
            <a:avLst/>
          </a:prstGeom>
        </p:spPr>
      </p:pic>
      <p:pic>
        <p:nvPicPr>
          <p:cNvPr id="33" name="Obraz 32">
            <a:extLst>
              <a:ext uri="{FF2B5EF4-FFF2-40B4-BE49-F238E27FC236}">
                <a16:creationId xmlns:a16="http://schemas.microsoft.com/office/drawing/2014/main" id="{312F10F9-EE88-2717-82CD-7F5EA52F0886}"/>
              </a:ext>
            </a:extLst>
          </p:cNvPr>
          <p:cNvPicPr>
            <a:picLocks noChangeAspect="1"/>
          </p:cNvPicPr>
          <p:nvPr/>
        </p:nvPicPr>
        <p:blipFill>
          <a:blip r:embed="rId3"/>
          <a:stretch>
            <a:fillRect/>
          </a:stretch>
        </p:blipFill>
        <p:spPr>
          <a:xfrm>
            <a:off x="3719461" y="2078278"/>
            <a:ext cx="967924" cy="487962"/>
          </a:xfrm>
          <a:prstGeom prst="rect">
            <a:avLst/>
          </a:prstGeom>
        </p:spPr>
      </p:pic>
      <p:pic>
        <p:nvPicPr>
          <p:cNvPr id="35" name="Obraz 34">
            <a:extLst>
              <a:ext uri="{FF2B5EF4-FFF2-40B4-BE49-F238E27FC236}">
                <a16:creationId xmlns:a16="http://schemas.microsoft.com/office/drawing/2014/main" id="{C2D2D9E9-981C-F315-C2D0-E2602FAD7BDE}"/>
              </a:ext>
            </a:extLst>
          </p:cNvPr>
          <p:cNvPicPr>
            <a:picLocks noChangeAspect="1"/>
          </p:cNvPicPr>
          <p:nvPr/>
        </p:nvPicPr>
        <p:blipFill>
          <a:blip r:embed="rId4"/>
          <a:stretch>
            <a:fillRect/>
          </a:stretch>
        </p:blipFill>
        <p:spPr>
          <a:xfrm>
            <a:off x="5427114" y="2008919"/>
            <a:ext cx="560507" cy="631414"/>
          </a:xfrm>
          <a:prstGeom prst="rect">
            <a:avLst/>
          </a:prstGeom>
        </p:spPr>
      </p:pic>
      <p:pic>
        <p:nvPicPr>
          <p:cNvPr id="37" name="Obraz 36">
            <a:extLst>
              <a:ext uri="{FF2B5EF4-FFF2-40B4-BE49-F238E27FC236}">
                <a16:creationId xmlns:a16="http://schemas.microsoft.com/office/drawing/2014/main" id="{97C5D7CF-E3D8-3480-5157-03E2D2A4959C}"/>
              </a:ext>
            </a:extLst>
          </p:cNvPr>
          <p:cNvPicPr>
            <a:picLocks noChangeAspect="1"/>
          </p:cNvPicPr>
          <p:nvPr/>
        </p:nvPicPr>
        <p:blipFill>
          <a:blip r:embed="rId5"/>
          <a:stretch>
            <a:fillRect/>
          </a:stretch>
        </p:blipFill>
        <p:spPr>
          <a:xfrm>
            <a:off x="6876308" y="2032255"/>
            <a:ext cx="784928" cy="598222"/>
          </a:xfrm>
          <a:prstGeom prst="rect">
            <a:avLst/>
          </a:prstGeom>
        </p:spPr>
      </p:pic>
      <p:pic>
        <p:nvPicPr>
          <p:cNvPr id="39" name="Obraz 38">
            <a:extLst>
              <a:ext uri="{FF2B5EF4-FFF2-40B4-BE49-F238E27FC236}">
                <a16:creationId xmlns:a16="http://schemas.microsoft.com/office/drawing/2014/main" id="{D04BA022-FE93-44FE-0422-4959FBD697DF}"/>
              </a:ext>
            </a:extLst>
          </p:cNvPr>
          <p:cNvPicPr>
            <a:picLocks noChangeAspect="1"/>
          </p:cNvPicPr>
          <p:nvPr/>
        </p:nvPicPr>
        <p:blipFill>
          <a:blip r:embed="rId6"/>
          <a:stretch>
            <a:fillRect/>
          </a:stretch>
        </p:blipFill>
        <p:spPr>
          <a:xfrm>
            <a:off x="8470676" y="2008919"/>
            <a:ext cx="546670" cy="663763"/>
          </a:xfrm>
          <a:prstGeom prst="rect">
            <a:avLst/>
          </a:prstGeom>
        </p:spPr>
      </p:pic>
      <p:pic>
        <p:nvPicPr>
          <p:cNvPr id="41" name="Obraz 40">
            <a:extLst>
              <a:ext uri="{FF2B5EF4-FFF2-40B4-BE49-F238E27FC236}">
                <a16:creationId xmlns:a16="http://schemas.microsoft.com/office/drawing/2014/main" id="{7F5317F7-0BF6-2CF2-9F9D-9C52BFE9D17A}"/>
              </a:ext>
            </a:extLst>
          </p:cNvPr>
          <p:cNvPicPr>
            <a:picLocks noChangeAspect="1"/>
          </p:cNvPicPr>
          <p:nvPr/>
        </p:nvPicPr>
        <p:blipFill>
          <a:blip r:embed="rId7"/>
          <a:stretch>
            <a:fillRect/>
          </a:stretch>
        </p:blipFill>
        <p:spPr>
          <a:xfrm>
            <a:off x="9963267" y="2025750"/>
            <a:ext cx="585905" cy="603448"/>
          </a:xfrm>
          <a:prstGeom prst="rect">
            <a:avLst/>
          </a:prstGeom>
        </p:spPr>
      </p:pic>
      <p:sp>
        <p:nvSpPr>
          <p:cNvPr id="42" name="pole tekstowe 41">
            <a:extLst>
              <a:ext uri="{FF2B5EF4-FFF2-40B4-BE49-F238E27FC236}">
                <a16:creationId xmlns:a16="http://schemas.microsoft.com/office/drawing/2014/main" id="{D36434FA-5B34-DB24-688D-8DE7C34CD3D8}"/>
              </a:ext>
            </a:extLst>
          </p:cNvPr>
          <p:cNvSpPr txBox="1"/>
          <p:nvPr/>
        </p:nvSpPr>
        <p:spPr>
          <a:xfrm>
            <a:off x="2285863" y="3045997"/>
            <a:ext cx="733783" cy="341632"/>
          </a:xfrm>
          <a:prstGeom prst="rect">
            <a:avLst/>
          </a:prstGeom>
          <a:noFill/>
        </p:spPr>
        <p:txBody>
          <a:bodyPr wrap="square" rtlCol="0">
            <a:spAutoFit/>
          </a:bodyPr>
          <a:lstStyle/>
          <a:p>
            <a:pPr>
              <a:lnSpc>
                <a:spcPct val="90000"/>
              </a:lnSpc>
            </a:pPr>
            <a:r>
              <a:rPr lang="pl-PL" b="1" dirty="0"/>
              <a:t>62 %</a:t>
            </a:r>
          </a:p>
        </p:txBody>
      </p:sp>
      <p:sp>
        <p:nvSpPr>
          <p:cNvPr id="43" name="pole tekstowe 42">
            <a:extLst>
              <a:ext uri="{FF2B5EF4-FFF2-40B4-BE49-F238E27FC236}">
                <a16:creationId xmlns:a16="http://schemas.microsoft.com/office/drawing/2014/main" id="{DE9A0D9A-5CDF-B10C-55B3-D18728230AEE}"/>
              </a:ext>
            </a:extLst>
          </p:cNvPr>
          <p:cNvSpPr txBox="1"/>
          <p:nvPr/>
        </p:nvSpPr>
        <p:spPr>
          <a:xfrm>
            <a:off x="3867975" y="3038693"/>
            <a:ext cx="733783" cy="341632"/>
          </a:xfrm>
          <a:prstGeom prst="rect">
            <a:avLst/>
          </a:prstGeom>
          <a:noFill/>
        </p:spPr>
        <p:txBody>
          <a:bodyPr wrap="square" rtlCol="0">
            <a:spAutoFit/>
          </a:bodyPr>
          <a:lstStyle/>
          <a:p>
            <a:pPr>
              <a:lnSpc>
                <a:spcPct val="90000"/>
              </a:lnSpc>
            </a:pPr>
            <a:r>
              <a:rPr lang="pl-PL" b="1" dirty="0"/>
              <a:t>6 %</a:t>
            </a:r>
          </a:p>
        </p:txBody>
      </p:sp>
      <p:sp>
        <p:nvSpPr>
          <p:cNvPr id="44" name="pole tekstowe 43">
            <a:extLst>
              <a:ext uri="{FF2B5EF4-FFF2-40B4-BE49-F238E27FC236}">
                <a16:creationId xmlns:a16="http://schemas.microsoft.com/office/drawing/2014/main" id="{5E88087B-F9AA-DCBE-7A0F-367BEC29255A}"/>
              </a:ext>
            </a:extLst>
          </p:cNvPr>
          <p:cNvSpPr txBox="1"/>
          <p:nvPr/>
        </p:nvSpPr>
        <p:spPr>
          <a:xfrm>
            <a:off x="5403320" y="3035194"/>
            <a:ext cx="3565346" cy="341632"/>
          </a:xfrm>
          <a:prstGeom prst="rect">
            <a:avLst/>
          </a:prstGeom>
          <a:noFill/>
          <a:ln>
            <a:solidFill>
              <a:schemeClr val="tx1"/>
            </a:solidFill>
          </a:ln>
        </p:spPr>
        <p:txBody>
          <a:bodyPr wrap="square" rtlCol="0">
            <a:spAutoFit/>
          </a:bodyPr>
          <a:lstStyle/>
          <a:p>
            <a:pPr algn="ctr">
              <a:lnSpc>
                <a:spcPct val="90000"/>
              </a:lnSpc>
            </a:pPr>
            <a:r>
              <a:rPr lang="pl-PL" b="1" dirty="0"/>
              <a:t>14 %</a:t>
            </a:r>
          </a:p>
        </p:txBody>
      </p:sp>
      <p:sp>
        <p:nvSpPr>
          <p:cNvPr id="47" name="pole tekstowe 46">
            <a:extLst>
              <a:ext uri="{FF2B5EF4-FFF2-40B4-BE49-F238E27FC236}">
                <a16:creationId xmlns:a16="http://schemas.microsoft.com/office/drawing/2014/main" id="{805A559D-7502-8B85-7554-2BEC662D7C7A}"/>
              </a:ext>
            </a:extLst>
          </p:cNvPr>
          <p:cNvSpPr txBox="1"/>
          <p:nvPr/>
        </p:nvSpPr>
        <p:spPr>
          <a:xfrm>
            <a:off x="9939988" y="3038693"/>
            <a:ext cx="733783" cy="341632"/>
          </a:xfrm>
          <a:prstGeom prst="rect">
            <a:avLst/>
          </a:prstGeom>
          <a:noFill/>
        </p:spPr>
        <p:txBody>
          <a:bodyPr wrap="square" rtlCol="0">
            <a:spAutoFit/>
          </a:bodyPr>
          <a:lstStyle/>
          <a:p>
            <a:pPr algn="ctr">
              <a:lnSpc>
                <a:spcPct val="90000"/>
              </a:lnSpc>
            </a:pPr>
            <a:r>
              <a:rPr lang="pl-PL" b="1" dirty="0"/>
              <a:t>18 %</a:t>
            </a:r>
          </a:p>
        </p:txBody>
      </p:sp>
      <p:sp>
        <p:nvSpPr>
          <p:cNvPr id="48" name="pole tekstowe 47">
            <a:extLst>
              <a:ext uri="{FF2B5EF4-FFF2-40B4-BE49-F238E27FC236}">
                <a16:creationId xmlns:a16="http://schemas.microsoft.com/office/drawing/2014/main" id="{4A1C3F7B-B3BB-E5A6-2E8B-A0C0E5FE7573}"/>
              </a:ext>
            </a:extLst>
          </p:cNvPr>
          <p:cNvSpPr txBox="1"/>
          <p:nvPr/>
        </p:nvSpPr>
        <p:spPr>
          <a:xfrm>
            <a:off x="2271689" y="3580737"/>
            <a:ext cx="733783" cy="341632"/>
          </a:xfrm>
          <a:prstGeom prst="rect">
            <a:avLst/>
          </a:prstGeom>
          <a:noFill/>
        </p:spPr>
        <p:txBody>
          <a:bodyPr wrap="square" rtlCol="0">
            <a:spAutoFit/>
          </a:bodyPr>
          <a:lstStyle/>
          <a:p>
            <a:pPr>
              <a:lnSpc>
                <a:spcPct val="90000"/>
              </a:lnSpc>
            </a:pPr>
            <a:r>
              <a:rPr lang="pl-PL" b="1" dirty="0">
                <a:solidFill>
                  <a:srgbClr val="7030A0"/>
                </a:solidFill>
              </a:rPr>
              <a:t>82 %</a:t>
            </a:r>
          </a:p>
        </p:txBody>
      </p:sp>
      <p:sp>
        <p:nvSpPr>
          <p:cNvPr id="49" name="pole tekstowe 48">
            <a:extLst>
              <a:ext uri="{FF2B5EF4-FFF2-40B4-BE49-F238E27FC236}">
                <a16:creationId xmlns:a16="http://schemas.microsoft.com/office/drawing/2014/main" id="{FCDCEB29-5619-566B-2EB5-920E3F2BAB63}"/>
              </a:ext>
            </a:extLst>
          </p:cNvPr>
          <p:cNvSpPr txBox="1"/>
          <p:nvPr/>
        </p:nvSpPr>
        <p:spPr>
          <a:xfrm>
            <a:off x="2257515" y="4115477"/>
            <a:ext cx="733783" cy="341632"/>
          </a:xfrm>
          <a:prstGeom prst="rect">
            <a:avLst/>
          </a:prstGeom>
          <a:noFill/>
        </p:spPr>
        <p:txBody>
          <a:bodyPr wrap="square" rtlCol="0">
            <a:spAutoFit/>
          </a:bodyPr>
          <a:lstStyle/>
          <a:p>
            <a:pPr algn="ctr">
              <a:lnSpc>
                <a:spcPct val="90000"/>
              </a:lnSpc>
            </a:pPr>
            <a:r>
              <a:rPr lang="pl-PL" b="1" dirty="0">
                <a:solidFill>
                  <a:srgbClr val="00B050"/>
                </a:solidFill>
              </a:rPr>
              <a:t>7 %</a:t>
            </a:r>
          </a:p>
        </p:txBody>
      </p:sp>
      <p:sp>
        <p:nvSpPr>
          <p:cNvPr id="50" name="pole tekstowe 49">
            <a:extLst>
              <a:ext uri="{FF2B5EF4-FFF2-40B4-BE49-F238E27FC236}">
                <a16:creationId xmlns:a16="http://schemas.microsoft.com/office/drawing/2014/main" id="{050F0F91-BF50-4591-1A4B-DDD3C8F7BE0E}"/>
              </a:ext>
            </a:extLst>
          </p:cNvPr>
          <p:cNvSpPr txBox="1"/>
          <p:nvPr/>
        </p:nvSpPr>
        <p:spPr>
          <a:xfrm>
            <a:off x="2243341" y="4650217"/>
            <a:ext cx="733783" cy="341632"/>
          </a:xfrm>
          <a:prstGeom prst="rect">
            <a:avLst/>
          </a:prstGeom>
          <a:noFill/>
        </p:spPr>
        <p:txBody>
          <a:bodyPr wrap="square" rtlCol="0">
            <a:spAutoFit/>
          </a:bodyPr>
          <a:lstStyle/>
          <a:p>
            <a:pPr>
              <a:lnSpc>
                <a:spcPct val="90000"/>
              </a:lnSpc>
            </a:pPr>
            <a:r>
              <a:rPr lang="pl-PL" b="1" dirty="0">
                <a:solidFill>
                  <a:srgbClr val="FFFF00"/>
                </a:solidFill>
              </a:rPr>
              <a:t>38 %</a:t>
            </a:r>
          </a:p>
        </p:txBody>
      </p:sp>
      <p:sp>
        <p:nvSpPr>
          <p:cNvPr id="51" name="pole tekstowe 50">
            <a:extLst>
              <a:ext uri="{FF2B5EF4-FFF2-40B4-BE49-F238E27FC236}">
                <a16:creationId xmlns:a16="http://schemas.microsoft.com/office/drawing/2014/main" id="{08D12D17-F799-3FDF-97A1-74E44B6D0D33}"/>
              </a:ext>
            </a:extLst>
          </p:cNvPr>
          <p:cNvSpPr txBox="1"/>
          <p:nvPr/>
        </p:nvSpPr>
        <p:spPr>
          <a:xfrm>
            <a:off x="3860272" y="3580737"/>
            <a:ext cx="733783" cy="341632"/>
          </a:xfrm>
          <a:prstGeom prst="rect">
            <a:avLst/>
          </a:prstGeom>
          <a:noFill/>
        </p:spPr>
        <p:txBody>
          <a:bodyPr wrap="square" rtlCol="0">
            <a:spAutoFit/>
          </a:bodyPr>
          <a:lstStyle/>
          <a:p>
            <a:pPr>
              <a:lnSpc>
                <a:spcPct val="90000"/>
              </a:lnSpc>
            </a:pPr>
            <a:r>
              <a:rPr lang="pl-PL" b="1" dirty="0">
                <a:solidFill>
                  <a:srgbClr val="7030A0"/>
                </a:solidFill>
              </a:rPr>
              <a:t>6 %</a:t>
            </a:r>
          </a:p>
        </p:txBody>
      </p:sp>
      <p:sp>
        <p:nvSpPr>
          <p:cNvPr id="52" name="pole tekstowe 51">
            <a:extLst>
              <a:ext uri="{FF2B5EF4-FFF2-40B4-BE49-F238E27FC236}">
                <a16:creationId xmlns:a16="http://schemas.microsoft.com/office/drawing/2014/main" id="{6BC5A160-D225-DE84-921E-271DC505E2D9}"/>
              </a:ext>
            </a:extLst>
          </p:cNvPr>
          <p:cNvSpPr txBox="1"/>
          <p:nvPr/>
        </p:nvSpPr>
        <p:spPr>
          <a:xfrm>
            <a:off x="3852569" y="4122781"/>
            <a:ext cx="733783" cy="341632"/>
          </a:xfrm>
          <a:prstGeom prst="rect">
            <a:avLst/>
          </a:prstGeom>
          <a:noFill/>
        </p:spPr>
        <p:txBody>
          <a:bodyPr wrap="square" rtlCol="0">
            <a:spAutoFit/>
          </a:bodyPr>
          <a:lstStyle/>
          <a:p>
            <a:pPr>
              <a:lnSpc>
                <a:spcPct val="90000"/>
              </a:lnSpc>
            </a:pPr>
            <a:r>
              <a:rPr lang="pl-PL" b="1" dirty="0">
                <a:solidFill>
                  <a:srgbClr val="00B050"/>
                </a:solidFill>
              </a:rPr>
              <a:t>44 %</a:t>
            </a:r>
          </a:p>
        </p:txBody>
      </p:sp>
      <p:sp>
        <p:nvSpPr>
          <p:cNvPr id="54" name="pole tekstowe 53">
            <a:extLst>
              <a:ext uri="{FF2B5EF4-FFF2-40B4-BE49-F238E27FC236}">
                <a16:creationId xmlns:a16="http://schemas.microsoft.com/office/drawing/2014/main" id="{9C1CF115-D02D-A24A-7311-2B9D167C562B}"/>
              </a:ext>
            </a:extLst>
          </p:cNvPr>
          <p:cNvSpPr txBox="1"/>
          <p:nvPr/>
        </p:nvSpPr>
        <p:spPr>
          <a:xfrm>
            <a:off x="5403320" y="3580737"/>
            <a:ext cx="3565346" cy="341632"/>
          </a:xfrm>
          <a:prstGeom prst="rect">
            <a:avLst/>
          </a:prstGeom>
          <a:noFill/>
          <a:ln>
            <a:solidFill>
              <a:srgbClr val="7030A0"/>
            </a:solidFill>
          </a:ln>
        </p:spPr>
        <p:txBody>
          <a:bodyPr wrap="square" rtlCol="0">
            <a:spAutoFit/>
          </a:bodyPr>
          <a:lstStyle/>
          <a:p>
            <a:pPr algn="ctr">
              <a:lnSpc>
                <a:spcPct val="90000"/>
              </a:lnSpc>
            </a:pPr>
            <a:r>
              <a:rPr lang="pl-PL" b="1" dirty="0">
                <a:solidFill>
                  <a:srgbClr val="7030A0"/>
                </a:solidFill>
              </a:rPr>
              <a:t>9 %</a:t>
            </a:r>
          </a:p>
        </p:txBody>
      </p:sp>
      <p:sp>
        <p:nvSpPr>
          <p:cNvPr id="55" name="pole tekstowe 54">
            <a:extLst>
              <a:ext uri="{FF2B5EF4-FFF2-40B4-BE49-F238E27FC236}">
                <a16:creationId xmlns:a16="http://schemas.microsoft.com/office/drawing/2014/main" id="{9FEDDD62-E588-E887-DC87-A929BD35E47F}"/>
              </a:ext>
            </a:extLst>
          </p:cNvPr>
          <p:cNvSpPr txBox="1"/>
          <p:nvPr/>
        </p:nvSpPr>
        <p:spPr>
          <a:xfrm>
            <a:off x="5403320" y="4111048"/>
            <a:ext cx="3565346" cy="341632"/>
          </a:xfrm>
          <a:prstGeom prst="rect">
            <a:avLst/>
          </a:prstGeom>
          <a:noFill/>
          <a:ln>
            <a:solidFill>
              <a:srgbClr val="00B050"/>
            </a:solidFill>
          </a:ln>
        </p:spPr>
        <p:txBody>
          <a:bodyPr wrap="square" rtlCol="0">
            <a:spAutoFit/>
          </a:bodyPr>
          <a:lstStyle/>
          <a:p>
            <a:pPr algn="ctr">
              <a:lnSpc>
                <a:spcPct val="90000"/>
              </a:lnSpc>
            </a:pPr>
            <a:r>
              <a:rPr lang="pl-PL" b="1" dirty="0">
                <a:solidFill>
                  <a:srgbClr val="00B050"/>
                </a:solidFill>
              </a:rPr>
              <a:t>32 %</a:t>
            </a:r>
          </a:p>
        </p:txBody>
      </p:sp>
      <p:sp>
        <p:nvSpPr>
          <p:cNvPr id="56" name="pole tekstowe 55">
            <a:extLst>
              <a:ext uri="{FF2B5EF4-FFF2-40B4-BE49-F238E27FC236}">
                <a16:creationId xmlns:a16="http://schemas.microsoft.com/office/drawing/2014/main" id="{904F87C9-17C3-8550-368E-7A9C5F7C826D}"/>
              </a:ext>
            </a:extLst>
          </p:cNvPr>
          <p:cNvSpPr txBox="1"/>
          <p:nvPr/>
        </p:nvSpPr>
        <p:spPr>
          <a:xfrm>
            <a:off x="5409386" y="4652207"/>
            <a:ext cx="3565346" cy="341632"/>
          </a:xfrm>
          <a:prstGeom prst="rect">
            <a:avLst/>
          </a:prstGeom>
          <a:noFill/>
          <a:ln>
            <a:solidFill>
              <a:srgbClr val="FFFF00"/>
            </a:solidFill>
          </a:ln>
        </p:spPr>
        <p:txBody>
          <a:bodyPr wrap="square" rtlCol="0">
            <a:spAutoFit/>
          </a:bodyPr>
          <a:lstStyle/>
          <a:p>
            <a:pPr algn="ctr">
              <a:lnSpc>
                <a:spcPct val="90000"/>
              </a:lnSpc>
            </a:pPr>
            <a:r>
              <a:rPr lang="pl-PL" b="1" dirty="0">
                <a:solidFill>
                  <a:srgbClr val="FFFF00"/>
                </a:solidFill>
              </a:rPr>
              <a:t>62 %</a:t>
            </a:r>
          </a:p>
        </p:txBody>
      </p:sp>
      <p:sp>
        <p:nvSpPr>
          <p:cNvPr id="63" name="pole tekstowe 62">
            <a:extLst>
              <a:ext uri="{FF2B5EF4-FFF2-40B4-BE49-F238E27FC236}">
                <a16:creationId xmlns:a16="http://schemas.microsoft.com/office/drawing/2014/main" id="{149D43DF-68EB-0CA5-4138-0FCC30C0FAE2}"/>
              </a:ext>
            </a:extLst>
          </p:cNvPr>
          <p:cNvSpPr txBox="1"/>
          <p:nvPr/>
        </p:nvSpPr>
        <p:spPr>
          <a:xfrm>
            <a:off x="9939988" y="3551089"/>
            <a:ext cx="733783" cy="341632"/>
          </a:xfrm>
          <a:prstGeom prst="rect">
            <a:avLst/>
          </a:prstGeom>
          <a:noFill/>
        </p:spPr>
        <p:txBody>
          <a:bodyPr wrap="square" rtlCol="0">
            <a:spAutoFit/>
          </a:bodyPr>
          <a:lstStyle/>
          <a:p>
            <a:pPr algn="ctr">
              <a:lnSpc>
                <a:spcPct val="90000"/>
              </a:lnSpc>
            </a:pPr>
            <a:r>
              <a:rPr lang="pl-PL" b="1" dirty="0">
                <a:solidFill>
                  <a:srgbClr val="7030A0"/>
                </a:solidFill>
              </a:rPr>
              <a:t>3 %</a:t>
            </a:r>
          </a:p>
        </p:txBody>
      </p:sp>
      <p:sp>
        <p:nvSpPr>
          <p:cNvPr id="64" name="pole tekstowe 63">
            <a:extLst>
              <a:ext uri="{FF2B5EF4-FFF2-40B4-BE49-F238E27FC236}">
                <a16:creationId xmlns:a16="http://schemas.microsoft.com/office/drawing/2014/main" id="{883C97BF-7E01-AEA0-93A8-14CC07C8E572}"/>
              </a:ext>
            </a:extLst>
          </p:cNvPr>
          <p:cNvSpPr txBox="1"/>
          <p:nvPr/>
        </p:nvSpPr>
        <p:spPr>
          <a:xfrm>
            <a:off x="9939988" y="4063485"/>
            <a:ext cx="733783" cy="341632"/>
          </a:xfrm>
          <a:prstGeom prst="rect">
            <a:avLst/>
          </a:prstGeom>
          <a:noFill/>
        </p:spPr>
        <p:txBody>
          <a:bodyPr wrap="square" rtlCol="0">
            <a:spAutoFit/>
          </a:bodyPr>
          <a:lstStyle/>
          <a:p>
            <a:pPr algn="ctr">
              <a:lnSpc>
                <a:spcPct val="90000"/>
              </a:lnSpc>
            </a:pPr>
            <a:r>
              <a:rPr lang="pl-PL" b="1" dirty="0">
                <a:solidFill>
                  <a:srgbClr val="00B050"/>
                </a:solidFill>
              </a:rPr>
              <a:t>17 %</a:t>
            </a:r>
          </a:p>
        </p:txBody>
      </p:sp>
      <p:pic>
        <p:nvPicPr>
          <p:cNvPr id="4" name="Obraz 3">
            <a:extLst>
              <a:ext uri="{FF2B5EF4-FFF2-40B4-BE49-F238E27FC236}">
                <a16:creationId xmlns:a16="http://schemas.microsoft.com/office/drawing/2014/main" id="{C7E7BA33-DB8E-639E-BF7F-ECCEF0CCC9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7" y="4557"/>
            <a:ext cx="1872950" cy="1800855"/>
          </a:xfrm>
          <a:prstGeom prst="rect">
            <a:avLst/>
          </a:prstGeom>
        </p:spPr>
      </p:pic>
      <p:sp>
        <p:nvSpPr>
          <p:cNvPr id="5" name="pole tekstowe 4">
            <a:extLst>
              <a:ext uri="{FF2B5EF4-FFF2-40B4-BE49-F238E27FC236}">
                <a16:creationId xmlns:a16="http://schemas.microsoft.com/office/drawing/2014/main" id="{BF1610F7-C49B-48B4-100C-4C03BB217FA5}"/>
              </a:ext>
            </a:extLst>
          </p:cNvPr>
          <p:cNvSpPr txBox="1"/>
          <p:nvPr/>
        </p:nvSpPr>
        <p:spPr>
          <a:xfrm>
            <a:off x="636713" y="5838938"/>
            <a:ext cx="1298525" cy="341632"/>
          </a:xfrm>
          <a:prstGeom prst="rect">
            <a:avLst/>
          </a:prstGeom>
          <a:noFill/>
        </p:spPr>
        <p:txBody>
          <a:bodyPr wrap="square" rtlCol="0">
            <a:spAutoFit/>
          </a:bodyPr>
          <a:lstStyle/>
          <a:p>
            <a:pPr algn="ctr">
              <a:lnSpc>
                <a:spcPct val="90000"/>
              </a:lnSpc>
            </a:pPr>
            <a:r>
              <a:rPr lang="pl-PL" b="1" dirty="0"/>
              <a:t>IN TOTAL</a:t>
            </a:r>
          </a:p>
        </p:txBody>
      </p:sp>
      <p:sp>
        <p:nvSpPr>
          <p:cNvPr id="6" name="Prostokąt: zaokrąglone rogi 5">
            <a:extLst>
              <a:ext uri="{FF2B5EF4-FFF2-40B4-BE49-F238E27FC236}">
                <a16:creationId xmlns:a16="http://schemas.microsoft.com/office/drawing/2014/main" id="{95530693-3E72-E020-4DB2-0D0C6AADF3C2}"/>
              </a:ext>
            </a:extLst>
          </p:cNvPr>
          <p:cNvSpPr/>
          <p:nvPr/>
        </p:nvSpPr>
        <p:spPr>
          <a:xfrm>
            <a:off x="2039311" y="5838938"/>
            <a:ext cx="1102773" cy="3416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rgbClr val="FF0000"/>
                </a:solidFill>
              </a:rPr>
              <a:t>47 %</a:t>
            </a:r>
          </a:p>
        </p:txBody>
      </p:sp>
      <p:sp>
        <p:nvSpPr>
          <p:cNvPr id="7" name="Prostokąt: zaokrąglone rogi 6">
            <a:extLst>
              <a:ext uri="{FF2B5EF4-FFF2-40B4-BE49-F238E27FC236}">
                <a16:creationId xmlns:a16="http://schemas.microsoft.com/office/drawing/2014/main" id="{47FF1466-F253-F22B-E352-191BCACECFE9}"/>
              </a:ext>
            </a:extLst>
          </p:cNvPr>
          <p:cNvSpPr/>
          <p:nvPr/>
        </p:nvSpPr>
        <p:spPr>
          <a:xfrm>
            <a:off x="3601567" y="5850138"/>
            <a:ext cx="1102773" cy="3416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14 %</a:t>
            </a:r>
          </a:p>
        </p:txBody>
      </p:sp>
      <p:sp>
        <p:nvSpPr>
          <p:cNvPr id="8" name="Prostokąt: zaokrąglone rogi 7">
            <a:extLst>
              <a:ext uri="{FF2B5EF4-FFF2-40B4-BE49-F238E27FC236}">
                <a16:creationId xmlns:a16="http://schemas.microsoft.com/office/drawing/2014/main" id="{78F77201-DA7B-C9C6-8FAC-53C32C975F35}"/>
              </a:ext>
            </a:extLst>
          </p:cNvPr>
          <p:cNvSpPr/>
          <p:nvPr/>
        </p:nvSpPr>
        <p:spPr>
          <a:xfrm>
            <a:off x="5163823" y="5861338"/>
            <a:ext cx="4026933" cy="3416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29 %</a:t>
            </a:r>
          </a:p>
        </p:txBody>
      </p:sp>
      <p:sp>
        <p:nvSpPr>
          <p:cNvPr id="9" name="Prostokąt: zaokrąglone rogi 8">
            <a:extLst>
              <a:ext uri="{FF2B5EF4-FFF2-40B4-BE49-F238E27FC236}">
                <a16:creationId xmlns:a16="http://schemas.microsoft.com/office/drawing/2014/main" id="{F3C72E65-05B3-FB73-B6A6-1E1CA7674EEB}"/>
              </a:ext>
            </a:extLst>
          </p:cNvPr>
          <p:cNvSpPr/>
          <p:nvPr/>
        </p:nvSpPr>
        <p:spPr>
          <a:xfrm>
            <a:off x="9781714" y="5837944"/>
            <a:ext cx="1102773" cy="3416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10 %</a:t>
            </a:r>
          </a:p>
        </p:txBody>
      </p:sp>
    </p:spTree>
    <p:extLst>
      <p:ext uri="{BB962C8B-B14F-4D97-AF65-F5344CB8AC3E}">
        <p14:creationId xmlns:p14="http://schemas.microsoft.com/office/powerpoint/2010/main" val="41298435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6576A793-E8F3-877F-E0BE-5648BF7BBE7D}"/>
              </a:ext>
            </a:extLst>
          </p:cNvPr>
          <p:cNvSpPr>
            <a:spLocks noChangeArrowheads="1"/>
          </p:cNvSpPr>
          <p:nvPr/>
        </p:nvSpPr>
        <p:spPr bwMode="auto">
          <a:xfrm>
            <a:off x="3142084" y="188640"/>
            <a:ext cx="55446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pl-PL" altLang="pl-PL" sz="2400" b="1" i="1" u="sng" dirty="0"/>
              <a:t>SOURCES OF AIR POLLUTION</a:t>
            </a:r>
          </a:p>
          <a:p>
            <a:pPr marR="0" lvl="0" indent="0" algn="ctr" fontAlgn="base">
              <a:lnSpc>
                <a:spcPct val="100000"/>
              </a:lnSpc>
              <a:spcBef>
                <a:spcPct val="0"/>
              </a:spcBef>
              <a:spcAft>
                <a:spcPct val="0"/>
              </a:spcAft>
              <a:buClrTx/>
              <a:buSzTx/>
              <a:buFontTx/>
              <a:buNone/>
              <a:tabLst/>
            </a:pPr>
            <a:r>
              <a:rPr lang="pl-PL" altLang="pl-PL" sz="2400" b="1" i="1" u="sng" dirty="0"/>
              <a:t>IN SILESIA</a:t>
            </a:r>
          </a:p>
          <a:p>
            <a:pPr marR="0" lvl="0" indent="0" algn="ctr" fontAlgn="base">
              <a:lnSpc>
                <a:spcPct val="100000"/>
              </a:lnSpc>
              <a:spcBef>
                <a:spcPct val="0"/>
              </a:spcBef>
              <a:spcAft>
                <a:spcPct val="0"/>
              </a:spcAft>
              <a:buClrTx/>
              <a:buSzTx/>
              <a:buFontTx/>
              <a:buNone/>
              <a:tabLst/>
            </a:pPr>
            <a:r>
              <a:rPr lang="pl-PL" altLang="pl-PL" sz="2400" b="1" i="1" u="sng" dirty="0"/>
              <a:t> </a:t>
            </a:r>
          </a:p>
        </p:txBody>
      </p:sp>
      <p:sp>
        <p:nvSpPr>
          <p:cNvPr id="14" name="Prostokąt: zaokrąglone rogi 13">
            <a:extLst>
              <a:ext uri="{FF2B5EF4-FFF2-40B4-BE49-F238E27FC236}">
                <a16:creationId xmlns:a16="http://schemas.microsoft.com/office/drawing/2014/main" id="{9DE2C6DE-00BD-093A-F2A4-7AD2E98820BB}"/>
              </a:ext>
            </a:extLst>
          </p:cNvPr>
          <p:cNvSpPr/>
          <p:nvPr/>
        </p:nvSpPr>
        <p:spPr>
          <a:xfrm>
            <a:off x="1920329" y="1573384"/>
            <a:ext cx="1462101" cy="39446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dirty="0">
              <a:solidFill>
                <a:schemeClr val="accent1">
                  <a:lumMod val="40000"/>
                  <a:lumOff val="60000"/>
                </a:schemeClr>
              </a:solidFill>
            </a:endParaRPr>
          </a:p>
        </p:txBody>
      </p:sp>
      <p:sp>
        <p:nvSpPr>
          <p:cNvPr id="15" name="Prostokąt: zaokrąglone rogi 14">
            <a:extLst>
              <a:ext uri="{FF2B5EF4-FFF2-40B4-BE49-F238E27FC236}">
                <a16:creationId xmlns:a16="http://schemas.microsoft.com/office/drawing/2014/main" id="{DFD9494D-C287-1AB7-EABA-0DE386A49CAC}"/>
              </a:ext>
            </a:extLst>
          </p:cNvPr>
          <p:cNvSpPr/>
          <p:nvPr/>
        </p:nvSpPr>
        <p:spPr>
          <a:xfrm>
            <a:off x="3432077" y="1563465"/>
            <a:ext cx="1511749" cy="39577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6" name="Prostokąt: zaokrąglone rogi 15">
            <a:extLst>
              <a:ext uri="{FF2B5EF4-FFF2-40B4-BE49-F238E27FC236}">
                <a16:creationId xmlns:a16="http://schemas.microsoft.com/office/drawing/2014/main" id="{7DC99E7F-D01C-50B6-E5E3-E04C91C9A21E}"/>
              </a:ext>
            </a:extLst>
          </p:cNvPr>
          <p:cNvSpPr/>
          <p:nvPr/>
        </p:nvSpPr>
        <p:spPr>
          <a:xfrm>
            <a:off x="4993473" y="1563465"/>
            <a:ext cx="1462102" cy="39899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7" name="Prostokąt: zaokrąglone rogi 16">
            <a:extLst>
              <a:ext uri="{FF2B5EF4-FFF2-40B4-BE49-F238E27FC236}">
                <a16:creationId xmlns:a16="http://schemas.microsoft.com/office/drawing/2014/main" id="{0E34B054-265D-EAFD-39C7-0814BBB0D766}"/>
              </a:ext>
            </a:extLst>
          </p:cNvPr>
          <p:cNvSpPr/>
          <p:nvPr/>
        </p:nvSpPr>
        <p:spPr>
          <a:xfrm>
            <a:off x="6505222" y="1573384"/>
            <a:ext cx="1462102" cy="39899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8" name="Prostokąt: zaokrąglone rogi 17">
            <a:extLst>
              <a:ext uri="{FF2B5EF4-FFF2-40B4-BE49-F238E27FC236}">
                <a16:creationId xmlns:a16="http://schemas.microsoft.com/office/drawing/2014/main" id="{0ED528C3-A7B3-7A5F-9FF7-0D87F074A530}"/>
              </a:ext>
            </a:extLst>
          </p:cNvPr>
          <p:cNvSpPr/>
          <p:nvPr/>
        </p:nvSpPr>
        <p:spPr>
          <a:xfrm>
            <a:off x="8088694" y="1549731"/>
            <a:ext cx="1462102" cy="39981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19" name="Prostokąt: zaokrąglone rogi 18">
            <a:extLst>
              <a:ext uri="{FF2B5EF4-FFF2-40B4-BE49-F238E27FC236}">
                <a16:creationId xmlns:a16="http://schemas.microsoft.com/office/drawing/2014/main" id="{1764EF1B-761F-D795-E06A-05F078291FEA}"/>
              </a:ext>
            </a:extLst>
          </p:cNvPr>
          <p:cNvSpPr/>
          <p:nvPr/>
        </p:nvSpPr>
        <p:spPr>
          <a:xfrm>
            <a:off x="9550796" y="1573384"/>
            <a:ext cx="1512168" cy="401470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20" name="pole tekstowe 19">
            <a:extLst>
              <a:ext uri="{FF2B5EF4-FFF2-40B4-BE49-F238E27FC236}">
                <a16:creationId xmlns:a16="http://schemas.microsoft.com/office/drawing/2014/main" id="{17A0BE95-7308-9650-0FE8-80E7324EBECA}"/>
              </a:ext>
            </a:extLst>
          </p:cNvPr>
          <p:cNvSpPr txBox="1"/>
          <p:nvPr/>
        </p:nvSpPr>
        <p:spPr>
          <a:xfrm>
            <a:off x="1189296" y="3045997"/>
            <a:ext cx="733783" cy="341632"/>
          </a:xfrm>
          <a:prstGeom prst="rect">
            <a:avLst/>
          </a:prstGeom>
          <a:noFill/>
        </p:spPr>
        <p:txBody>
          <a:bodyPr wrap="square" rtlCol="0">
            <a:spAutoFit/>
          </a:bodyPr>
          <a:lstStyle/>
          <a:p>
            <a:pPr>
              <a:lnSpc>
                <a:spcPct val="90000"/>
              </a:lnSpc>
            </a:pPr>
            <a:r>
              <a:rPr lang="pl-PL" b="1" dirty="0"/>
              <a:t>PM</a:t>
            </a:r>
            <a:r>
              <a:rPr lang="pl-PL" b="1" baseline="-25000" dirty="0"/>
              <a:t>10</a:t>
            </a:r>
            <a:endParaRPr lang="pl-PL" b="1" dirty="0"/>
          </a:p>
        </p:txBody>
      </p:sp>
      <p:sp>
        <p:nvSpPr>
          <p:cNvPr id="21" name="pole tekstowe 20">
            <a:extLst>
              <a:ext uri="{FF2B5EF4-FFF2-40B4-BE49-F238E27FC236}">
                <a16:creationId xmlns:a16="http://schemas.microsoft.com/office/drawing/2014/main" id="{3748B573-B483-AB40-2285-6BE3C6248176}"/>
              </a:ext>
            </a:extLst>
          </p:cNvPr>
          <p:cNvSpPr txBox="1"/>
          <p:nvPr/>
        </p:nvSpPr>
        <p:spPr>
          <a:xfrm>
            <a:off x="1189295" y="3580737"/>
            <a:ext cx="733783" cy="341632"/>
          </a:xfrm>
          <a:prstGeom prst="rect">
            <a:avLst/>
          </a:prstGeom>
          <a:noFill/>
        </p:spPr>
        <p:txBody>
          <a:bodyPr wrap="square" rtlCol="0">
            <a:spAutoFit/>
          </a:bodyPr>
          <a:lstStyle/>
          <a:p>
            <a:pPr>
              <a:lnSpc>
                <a:spcPct val="90000"/>
              </a:lnSpc>
            </a:pPr>
            <a:r>
              <a:rPr lang="pl-PL" b="1" dirty="0">
                <a:solidFill>
                  <a:srgbClr val="7030A0"/>
                </a:solidFill>
              </a:rPr>
              <a:t>PM</a:t>
            </a:r>
            <a:r>
              <a:rPr lang="pl-PL" b="1" baseline="-25000" dirty="0">
                <a:solidFill>
                  <a:srgbClr val="7030A0"/>
                </a:solidFill>
              </a:rPr>
              <a:t>2,5</a:t>
            </a:r>
            <a:endParaRPr lang="pl-PL" b="1" dirty="0">
              <a:solidFill>
                <a:srgbClr val="7030A0"/>
              </a:solidFill>
            </a:endParaRPr>
          </a:p>
        </p:txBody>
      </p:sp>
      <p:sp>
        <p:nvSpPr>
          <p:cNvPr id="22" name="pole tekstowe 21">
            <a:extLst>
              <a:ext uri="{FF2B5EF4-FFF2-40B4-BE49-F238E27FC236}">
                <a16:creationId xmlns:a16="http://schemas.microsoft.com/office/drawing/2014/main" id="{C22643C0-7946-C293-2C6F-EAD5E6ADEEC3}"/>
              </a:ext>
            </a:extLst>
          </p:cNvPr>
          <p:cNvSpPr txBox="1"/>
          <p:nvPr/>
        </p:nvSpPr>
        <p:spPr>
          <a:xfrm>
            <a:off x="1189295" y="4136804"/>
            <a:ext cx="733783" cy="341632"/>
          </a:xfrm>
          <a:prstGeom prst="rect">
            <a:avLst/>
          </a:prstGeom>
          <a:noFill/>
        </p:spPr>
        <p:txBody>
          <a:bodyPr wrap="square" rtlCol="0">
            <a:spAutoFit/>
          </a:bodyPr>
          <a:lstStyle/>
          <a:p>
            <a:pPr>
              <a:lnSpc>
                <a:spcPct val="90000"/>
              </a:lnSpc>
            </a:pPr>
            <a:r>
              <a:rPr lang="pl-PL" b="1" dirty="0">
                <a:solidFill>
                  <a:srgbClr val="00B050"/>
                </a:solidFill>
              </a:rPr>
              <a:t>NO</a:t>
            </a:r>
            <a:r>
              <a:rPr lang="pl-PL" b="1" baseline="-25000" dirty="0">
                <a:solidFill>
                  <a:srgbClr val="00B050"/>
                </a:solidFill>
              </a:rPr>
              <a:t>X</a:t>
            </a:r>
            <a:endParaRPr lang="pl-PL" b="1" dirty="0">
              <a:solidFill>
                <a:srgbClr val="00B050"/>
              </a:solidFill>
            </a:endParaRPr>
          </a:p>
        </p:txBody>
      </p:sp>
      <p:sp>
        <p:nvSpPr>
          <p:cNvPr id="23" name="pole tekstowe 22">
            <a:extLst>
              <a:ext uri="{FF2B5EF4-FFF2-40B4-BE49-F238E27FC236}">
                <a16:creationId xmlns:a16="http://schemas.microsoft.com/office/drawing/2014/main" id="{F464D343-9D94-F538-C9E4-9BB6560DF3E1}"/>
              </a:ext>
            </a:extLst>
          </p:cNvPr>
          <p:cNvSpPr txBox="1"/>
          <p:nvPr/>
        </p:nvSpPr>
        <p:spPr>
          <a:xfrm>
            <a:off x="1189294" y="4712628"/>
            <a:ext cx="733783" cy="341632"/>
          </a:xfrm>
          <a:prstGeom prst="rect">
            <a:avLst/>
          </a:prstGeom>
          <a:noFill/>
        </p:spPr>
        <p:txBody>
          <a:bodyPr wrap="square" rtlCol="0">
            <a:spAutoFit/>
          </a:bodyPr>
          <a:lstStyle/>
          <a:p>
            <a:pPr>
              <a:lnSpc>
                <a:spcPct val="90000"/>
              </a:lnSpc>
            </a:pPr>
            <a:r>
              <a:rPr lang="pl-PL" b="1" dirty="0">
                <a:solidFill>
                  <a:srgbClr val="FFFF00"/>
                </a:solidFill>
              </a:rPr>
              <a:t>SO</a:t>
            </a:r>
            <a:r>
              <a:rPr lang="pl-PL" b="1" baseline="-25000" dirty="0">
                <a:solidFill>
                  <a:srgbClr val="FFFF00"/>
                </a:solidFill>
              </a:rPr>
              <a:t>2</a:t>
            </a:r>
            <a:endParaRPr lang="pl-PL" b="1" dirty="0">
              <a:solidFill>
                <a:srgbClr val="FFFF00"/>
              </a:solidFill>
            </a:endParaRPr>
          </a:p>
        </p:txBody>
      </p:sp>
      <p:sp>
        <p:nvSpPr>
          <p:cNvPr id="24" name="pole tekstowe 23">
            <a:extLst>
              <a:ext uri="{FF2B5EF4-FFF2-40B4-BE49-F238E27FC236}">
                <a16:creationId xmlns:a16="http://schemas.microsoft.com/office/drawing/2014/main" id="{F8B1BDE6-C10D-1931-2D66-DA4C5446CF69}"/>
              </a:ext>
            </a:extLst>
          </p:cNvPr>
          <p:cNvSpPr txBox="1"/>
          <p:nvPr/>
        </p:nvSpPr>
        <p:spPr>
          <a:xfrm>
            <a:off x="2039311" y="1700808"/>
            <a:ext cx="1224136" cy="258532"/>
          </a:xfrm>
          <a:prstGeom prst="rect">
            <a:avLst/>
          </a:prstGeom>
          <a:noFill/>
        </p:spPr>
        <p:txBody>
          <a:bodyPr wrap="square" rtlCol="0">
            <a:spAutoFit/>
          </a:bodyPr>
          <a:lstStyle/>
          <a:p>
            <a:pPr>
              <a:lnSpc>
                <a:spcPct val="90000"/>
              </a:lnSpc>
            </a:pPr>
            <a:r>
              <a:rPr lang="pl-PL" sz="1200" b="1" dirty="0" err="1"/>
              <a:t>home</a:t>
            </a:r>
            <a:r>
              <a:rPr lang="pl-PL" sz="1200" b="1" dirty="0"/>
              <a:t> heating</a:t>
            </a:r>
          </a:p>
        </p:txBody>
      </p:sp>
      <p:sp>
        <p:nvSpPr>
          <p:cNvPr id="25" name="pole tekstowe 24">
            <a:extLst>
              <a:ext uri="{FF2B5EF4-FFF2-40B4-BE49-F238E27FC236}">
                <a16:creationId xmlns:a16="http://schemas.microsoft.com/office/drawing/2014/main" id="{B24995B6-EC65-50D9-871E-87FD3993BE96}"/>
              </a:ext>
            </a:extLst>
          </p:cNvPr>
          <p:cNvSpPr txBox="1"/>
          <p:nvPr/>
        </p:nvSpPr>
        <p:spPr>
          <a:xfrm>
            <a:off x="3568443" y="1700808"/>
            <a:ext cx="1224136" cy="258532"/>
          </a:xfrm>
          <a:prstGeom prst="rect">
            <a:avLst/>
          </a:prstGeom>
          <a:noFill/>
        </p:spPr>
        <p:txBody>
          <a:bodyPr wrap="square" rtlCol="0">
            <a:spAutoFit/>
          </a:bodyPr>
          <a:lstStyle/>
          <a:p>
            <a:pPr algn="ctr">
              <a:lnSpc>
                <a:spcPct val="90000"/>
              </a:lnSpc>
            </a:pPr>
            <a:r>
              <a:rPr lang="pl-PL" sz="1200" b="1" dirty="0" err="1"/>
              <a:t>road</a:t>
            </a:r>
            <a:r>
              <a:rPr lang="pl-PL" sz="1200" b="1" dirty="0"/>
              <a:t> </a:t>
            </a:r>
            <a:r>
              <a:rPr lang="pl-PL" sz="1200" b="1" dirty="0" err="1"/>
              <a:t>freight</a:t>
            </a:r>
            <a:endParaRPr lang="pl-PL" sz="1200" b="1" dirty="0"/>
          </a:p>
        </p:txBody>
      </p:sp>
      <p:sp>
        <p:nvSpPr>
          <p:cNvPr id="26" name="pole tekstowe 25">
            <a:extLst>
              <a:ext uri="{FF2B5EF4-FFF2-40B4-BE49-F238E27FC236}">
                <a16:creationId xmlns:a16="http://schemas.microsoft.com/office/drawing/2014/main" id="{0B03E9D4-356A-8B34-D28B-5FA037DF2602}"/>
              </a:ext>
            </a:extLst>
          </p:cNvPr>
          <p:cNvSpPr txBox="1"/>
          <p:nvPr/>
        </p:nvSpPr>
        <p:spPr>
          <a:xfrm>
            <a:off x="5095300" y="1700808"/>
            <a:ext cx="1224136" cy="258532"/>
          </a:xfrm>
          <a:prstGeom prst="rect">
            <a:avLst/>
          </a:prstGeom>
          <a:noFill/>
        </p:spPr>
        <p:txBody>
          <a:bodyPr wrap="square" rtlCol="0">
            <a:spAutoFit/>
          </a:bodyPr>
          <a:lstStyle/>
          <a:p>
            <a:pPr algn="ctr">
              <a:lnSpc>
                <a:spcPct val="90000"/>
              </a:lnSpc>
            </a:pPr>
            <a:r>
              <a:rPr lang="pl-PL" sz="1200" b="1" dirty="0" err="1"/>
              <a:t>energy</a:t>
            </a:r>
            <a:endParaRPr lang="pl-PL" sz="1200" b="1" dirty="0"/>
          </a:p>
        </p:txBody>
      </p:sp>
      <p:sp>
        <p:nvSpPr>
          <p:cNvPr id="27" name="pole tekstowe 26">
            <a:extLst>
              <a:ext uri="{FF2B5EF4-FFF2-40B4-BE49-F238E27FC236}">
                <a16:creationId xmlns:a16="http://schemas.microsoft.com/office/drawing/2014/main" id="{14F05ED1-2F13-B442-8F08-816D17987208}"/>
              </a:ext>
            </a:extLst>
          </p:cNvPr>
          <p:cNvSpPr txBox="1"/>
          <p:nvPr/>
        </p:nvSpPr>
        <p:spPr>
          <a:xfrm>
            <a:off x="6633633" y="1700808"/>
            <a:ext cx="1224136" cy="258532"/>
          </a:xfrm>
          <a:prstGeom prst="rect">
            <a:avLst/>
          </a:prstGeom>
          <a:noFill/>
        </p:spPr>
        <p:txBody>
          <a:bodyPr wrap="square" rtlCol="0">
            <a:spAutoFit/>
          </a:bodyPr>
          <a:lstStyle/>
          <a:p>
            <a:pPr algn="ctr">
              <a:lnSpc>
                <a:spcPct val="90000"/>
              </a:lnSpc>
            </a:pPr>
            <a:r>
              <a:rPr lang="pl-PL" sz="1200" b="1" dirty="0" err="1"/>
              <a:t>industry</a:t>
            </a:r>
            <a:endParaRPr lang="pl-PL" sz="1200" b="1" dirty="0"/>
          </a:p>
        </p:txBody>
      </p:sp>
      <p:sp>
        <p:nvSpPr>
          <p:cNvPr id="28" name="pole tekstowe 27">
            <a:extLst>
              <a:ext uri="{FF2B5EF4-FFF2-40B4-BE49-F238E27FC236}">
                <a16:creationId xmlns:a16="http://schemas.microsoft.com/office/drawing/2014/main" id="{F64E1524-1F98-0993-68E7-4BCC7782B0B3}"/>
              </a:ext>
            </a:extLst>
          </p:cNvPr>
          <p:cNvSpPr txBox="1"/>
          <p:nvPr/>
        </p:nvSpPr>
        <p:spPr>
          <a:xfrm>
            <a:off x="8146992" y="1694131"/>
            <a:ext cx="1224136" cy="258532"/>
          </a:xfrm>
          <a:prstGeom prst="rect">
            <a:avLst/>
          </a:prstGeom>
          <a:noFill/>
        </p:spPr>
        <p:txBody>
          <a:bodyPr wrap="square" rtlCol="0">
            <a:spAutoFit/>
          </a:bodyPr>
          <a:lstStyle/>
          <a:p>
            <a:pPr algn="ctr">
              <a:lnSpc>
                <a:spcPct val="90000"/>
              </a:lnSpc>
            </a:pPr>
            <a:r>
              <a:rPr lang="pl-PL" sz="1200" b="1" dirty="0" err="1"/>
              <a:t>farming</a:t>
            </a:r>
            <a:endParaRPr lang="pl-PL" sz="1200" b="1" dirty="0"/>
          </a:p>
        </p:txBody>
      </p:sp>
      <p:sp>
        <p:nvSpPr>
          <p:cNvPr id="29" name="pole tekstowe 28">
            <a:extLst>
              <a:ext uri="{FF2B5EF4-FFF2-40B4-BE49-F238E27FC236}">
                <a16:creationId xmlns:a16="http://schemas.microsoft.com/office/drawing/2014/main" id="{5DE18D96-9A9A-CC07-67D2-D41774B89E35}"/>
              </a:ext>
            </a:extLst>
          </p:cNvPr>
          <p:cNvSpPr txBox="1"/>
          <p:nvPr/>
        </p:nvSpPr>
        <p:spPr>
          <a:xfrm>
            <a:off x="9660351" y="1687454"/>
            <a:ext cx="1224136" cy="258532"/>
          </a:xfrm>
          <a:prstGeom prst="rect">
            <a:avLst/>
          </a:prstGeom>
          <a:noFill/>
        </p:spPr>
        <p:txBody>
          <a:bodyPr wrap="square" rtlCol="0">
            <a:spAutoFit/>
          </a:bodyPr>
          <a:lstStyle/>
          <a:p>
            <a:pPr algn="ctr">
              <a:lnSpc>
                <a:spcPct val="90000"/>
              </a:lnSpc>
            </a:pPr>
            <a:r>
              <a:rPr lang="pl-PL" sz="1200" b="1" dirty="0" err="1"/>
              <a:t>other</a:t>
            </a:r>
            <a:endParaRPr lang="pl-PL" sz="1200" b="1" dirty="0"/>
          </a:p>
        </p:txBody>
      </p:sp>
      <p:pic>
        <p:nvPicPr>
          <p:cNvPr id="31" name="Obraz 30">
            <a:extLst>
              <a:ext uri="{FF2B5EF4-FFF2-40B4-BE49-F238E27FC236}">
                <a16:creationId xmlns:a16="http://schemas.microsoft.com/office/drawing/2014/main" id="{71BBF2C5-9689-9397-45D9-BEC3646B961B}"/>
              </a:ext>
            </a:extLst>
          </p:cNvPr>
          <p:cNvPicPr>
            <a:picLocks noChangeAspect="1"/>
          </p:cNvPicPr>
          <p:nvPr/>
        </p:nvPicPr>
        <p:blipFill>
          <a:blip r:embed="rId2"/>
          <a:stretch>
            <a:fillRect/>
          </a:stretch>
        </p:blipFill>
        <p:spPr>
          <a:xfrm>
            <a:off x="2271689" y="2021775"/>
            <a:ext cx="703059" cy="594404"/>
          </a:xfrm>
          <a:prstGeom prst="rect">
            <a:avLst/>
          </a:prstGeom>
        </p:spPr>
      </p:pic>
      <p:pic>
        <p:nvPicPr>
          <p:cNvPr id="33" name="Obraz 32">
            <a:extLst>
              <a:ext uri="{FF2B5EF4-FFF2-40B4-BE49-F238E27FC236}">
                <a16:creationId xmlns:a16="http://schemas.microsoft.com/office/drawing/2014/main" id="{312F10F9-EE88-2717-82CD-7F5EA52F0886}"/>
              </a:ext>
            </a:extLst>
          </p:cNvPr>
          <p:cNvPicPr>
            <a:picLocks noChangeAspect="1"/>
          </p:cNvPicPr>
          <p:nvPr/>
        </p:nvPicPr>
        <p:blipFill>
          <a:blip r:embed="rId3"/>
          <a:stretch>
            <a:fillRect/>
          </a:stretch>
        </p:blipFill>
        <p:spPr>
          <a:xfrm>
            <a:off x="3719461" y="2078278"/>
            <a:ext cx="967924" cy="487962"/>
          </a:xfrm>
          <a:prstGeom prst="rect">
            <a:avLst/>
          </a:prstGeom>
        </p:spPr>
      </p:pic>
      <p:pic>
        <p:nvPicPr>
          <p:cNvPr id="35" name="Obraz 34">
            <a:extLst>
              <a:ext uri="{FF2B5EF4-FFF2-40B4-BE49-F238E27FC236}">
                <a16:creationId xmlns:a16="http://schemas.microsoft.com/office/drawing/2014/main" id="{C2D2D9E9-981C-F315-C2D0-E2602FAD7BDE}"/>
              </a:ext>
            </a:extLst>
          </p:cNvPr>
          <p:cNvPicPr>
            <a:picLocks noChangeAspect="1"/>
          </p:cNvPicPr>
          <p:nvPr/>
        </p:nvPicPr>
        <p:blipFill>
          <a:blip r:embed="rId4"/>
          <a:stretch>
            <a:fillRect/>
          </a:stretch>
        </p:blipFill>
        <p:spPr>
          <a:xfrm>
            <a:off x="5427114" y="2008919"/>
            <a:ext cx="560507" cy="631414"/>
          </a:xfrm>
          <a:prstGeom prst="rect">
            <a:avLst/>
          </a:prstGeom>
        </p:spPr>
      </p:pic>
      <p:pic>
        <p:nvPicPr>
          <p:cNvPr id="37" name="Obraz 36">
            <a:extLst>
              <a:ext uri="{FF2B5EF4-FFF2-40B4-BE49-F238E27FC236}">
                <a16:creationId xmlns:a16="http://schemas.microsoft.com/office/drawing/2014/main" id="{97C5D7CF-E3D8-3480-5157-03E2D2A4959C}"/>
              </a:ext>
            </a:extLst>
          </p:cNvPr>
          <p:cNvPicPr>
            <a:picLocks noChangeAspect="1"/>
          </p:cNvPicPr>
          <p:nvPr/>
        </p:nvPicPr>
        <p:blipFill>
          <a:blip r:embed="rId5"/>
          <a:stretch>
            <a:fillRect/>
          </a:stretch>
        </p:blipFill>
        <p:spPr>
          <a:xfrm>
            <a:off x="6876308" y="2032255"/>
            <a:ext cx="784928" cy="598222"/>
          </a:xfrm>
          <a:prstGeom prst="rect">
            <a:avLst/>
          </a:prstGeom>
        </p:spPr>
      </p:pic>
      <p:pic>
        <p:nvPicPr>
          <p:cNvPr id="39" name="Obraz 38">
            <a:extLst>
              <a:ext uri="{FF2B5EF4-FFF2-40B4-BE49-F238E27FC236}">
                <a16:creationId xmlns:a16="http://schemas.microsoft.com/office/drawing/2014/main" id="{D04BA022-FE93-44FE-0422-4959FBD697DF}"/>
              </a:ext>
            </a:extLst>
          </p:cNvPr>
          <p:cNvPicPr>
            <a:picLocks noChangeAspect="1"/>
          </p:cNvPicPr>
          <p:nvPr/>
        </p:nvPicPr>
        <p:blipFill>
          <a:blip r:embed="rId6"/>
          <a:stretch>
            <a:fillRect/>
          </a:stretch>
        </p:blipFill>
        <p:spPr>
          <a:xfrm>
            <a:off x="8470676" y="2008919"/>
            <a:ext cx="546670" cy="663763"/>
          </a:xfrm>
          <a:prstGeom prst="rect">
            <a:avLst/>
          </a:prstGeom>
        </p:spPr>
      </p:pic>
      <p:pic>
        <p:nvPicPr>
          <p:cNvPr id="41" name="Obraz 40">
            <a:extLst>
              <a:ext uri="{FF2B5EF4-FFF2-40B4-BE49-F238E27FC236}">
                <a16:creationId xmlns:a16="http://schemas.microsoft.com/office/drawing/2014/main" id="{7F5317F7-0BF6-2CF2-9F9D-9C52BFE9D17A}"/>
              </a:ext>
            </a:extLst>
          </p:cNvPr>
          <p:cNvPicPr>
            <a:picLocks noChangeAspect="1"/>
          </p:cNvPicPr>
          <p:nvPr/>
        </p:nvPicPr>
        <p:blipFill>
          <a:blip r:embed="rId7"/>
          <a:stretch>
            <a:fillRect/>
          </a:stretch>
        </p:blipFill>
        <p:spPr>
          <a:xfrm>
            <a:off x="9963267" y="2025750"/>
            <a:ext cx="585905" cy="603448"/>
          </a:xfrm>
          <a:prstGeom prst="rect">
            <a:avLst/>
          </a:prstGeom>
        </p:spPr>
      </p:pic>
      <p:sp>
        <p:nvSpPr>
          <p:cNvPr id="42" name="pole tekstowe 41">
            <a:extLst>
              <a:ext uri="{FF2B5EF4-FFF2-40B4-BE49-F238E27FC236}">
                <a16:creationId xmlns:a16="http://schemas.microsoft.com/office/drawing/2014/main" id="{D36434FA-5B34-DB24-688D-8DE7C34CD3D8}"/>
              </a:ext>
            </a:extLst>
          </p:cNvPr>
          <p:cNvSpPr txBox="1"/>
          <p:nvPr/>
        </p:nvSpPr>
        <p:spPr>
          <a:xfrm>
            <a:off x="2285863" y="3045997"/>
            <a:ext cx="733783" cy="341632"/>
          </a:xfrm>
          <a:prstGeom prst="rect">
            <a:avLst/>
          </a:prstGeom>
          <a:noFill/>
        </p:spPr>
        <p:txBody>
          <a:bodyPr wrap="square" rtlCol="0">
            <a:spAutoFit/>
          </a:bodyPr>
          <a:lstStyle/>
          <a:p>
            <a:pPr>
              <a:lnSpc>
                <a:spcPct val="90000"/>
              </a:lnSpc>
            </a:pPr>
            <a:r>
              <a:rPr lang="pl-PL" b="1" dirty="0"/>
              <a:t>69 %</a:t>
            </a:r>
          </a:p>
        </p:txBody>
      </p:sp>
      <p:sp>
        <p:nvSpPr>
          <p:cNvPr id="43" name="pole tekstowe 42">
            <a:extLst>
              <a:ext uri="{FF2B5EF4-FFF2-40B4-BE49-F238E27FC236}">
                <a16:creationId xmlns:a16="http://schemas.microsoft.com/office/drawing/2014/main" id="{DE9A0D9A-5CDF-B10C-55B3-D18728230AEE}"/>
              </a:ext>
            </a:extLst>
          </p:cNvPr>
          <p:cNvSpPr txBox="1"/>
          <p:nvPr/>
        </p:nvSpPr>
        <p:spPr>
          <a:xfrm>
            <a:off x="3867975" y="3038693"/>
            <a:ext cx="733783" cy="341632"/>
          </a:xfrm>
          <a:prstGeom prst="rect">
            <a:avLst/>
          </a:prstGeom>
          <a:noFill/>
        </p:spPr>
        <p:txBody>
          <a:bodyPr wrap="square" rtlCol="0">
            <a:spAutoFit/>
          </a:bodyPr>
          <a:lstStyle/>
          <a:p>
            <a:pPr>
              <a:lnSpc>
                <a:spcPct val="90000"/>
              </a:lnSpc>
            </a:pPr>
            <a:r>
              <a:rPr lang="pl-PL" b="1" dirty="0"/>
              <a:t>6 %</a:t>
            </a:r>
          </a:p>
        </p:txBody>
      </p:sp>
      <p:sp>
        <p:nvSpPr>
          <p:cNvPr id="44" name="pole tekstowe 43">
            <a:extLst>
              <a:ext uri="{FF2B5EF4-FFF2-40B4-BE49-F238E27FC236}">
                <a16:creationId xmlns:a16="http://schemas.microsoft.com/office/drawing/2014/main" id="{5E88087B-F9AA-DCBE-7A0F-367BEC29255A}"/>
              </a:ext>
            </a:extLst>
          </p:cNvPr>
          <p:cNvSpPr txBox="1"/>
          <p:nvPr/>
        </p:nvSpPr>
        <p:spPr>
          <a:xfrm>
            <a:off x="5403320" y="3035194"/>
            <a:ext cx="3565346" cy="341632"/>
          </a:xfrm>
          <a:prstGeom prst="rect">
            <a:avLst/>
          </a:prstGeom>
          <a:noFill/>
          <a:ln>
            <a:solidFill>
              <a:schemeClr val="tx1"/>
            </a:solidFill>
          </a:ln>
        </p:spPr>
        <p:txBody>
          <a:bodyPr wrap="square" rtlCol="0">
            <a:spAutoFit/>
          </a:bodyPr>
          <a:lstStyle/>
          <a:p>
            <a:pPr algn="ctr">
              <a:lnSpc>
                <a:spcPct val="90000"/>
              </a:lnSpc>
            </a:pPr>
            <a:r>
              <a:rPr lang="pl-PL" b="1" dirty="0"/>
              <a:t>20 %</a:t>
            </a:r>
          </a:p>
        </p:txBody>
      </p:sp>
      <p:sp>
        <p:nvSpPr>
          <p:cNvPr id="47" name="pole tekstowe 46">
            <a:extLst>
              <a:ext uri="{FF2B5EF4-FFF2-40B4-BE49-F238E27FC236}">
                <a16:creationId xmlns:a16="http://schemas.microsoft.com/office/drawing/2014/main" id="{805A559D-7502-8B85-7554-2BEC662D7C7A}"/>
              </a:ext>
            </a:extLst>
          </p:cNvPr>
          <p:cNvSpPr txBox="1"/>
          <p:nvPr/>
        </p:nvSpPr>
        <p:spPr>
          <a:xfrm>
            <a:off x="9939988" y="3038693"/>
            <a:ext cx="733783" cy="341632"/>
          </a:xfrm>
          <a:prstGeom prst="rect">
            <a:avLst/>
          </a:prstGeom>
          <a:noFill/>
        </p:spPr>
        <p:txBody>
          <a:bodyPr wrap="square" rtlCol="0">
            <a:spAutoFit/>
          </a:bodyPr>
          <a:lstStyle/>
          <a:p>
            <a:pPr algn="ctr">
              <a:lnSpc>
                <a:spcPct val="90000"/>
              </a:lnSpc>
            </a:pPr>
            <a:r>
              <a:rPr lang="pl-PL" b="1" dirty="0"/>
              <a:t>5 %</a:t>
            </a:r>
          </a:p>
        </p:txBody>
      </p:sp>
      <p:sp>
        <p:nvSpPr>
          <p:cNvPr id="48" name="pole tekstowe 47">
            <a:extLst>
              <a:ext uri="{FF2B5EF4-FFF2-40B4-BE49-F238E27FC236}">
                <a16:creationId xmlns:a16="http://schemas.microsoft.com/office/drawing/2014/main" id="{4A1C3F7B-B3BB-E5A6-2E8B-A0C0E5FE7573}"/>
              </a:ext>
            </a:extLst>
          </p:cNvPr>
          <p:cNvSpPr txBox="1"/>
          <p:nvPr/>
        </p:nvSpPr>
        <p:spPr>
          <a:xfrm>
            <a:off x="2271689" y="3580737"/>
            <a:ext cx="733783" cy="341632"/>
          </a:xfrm>
          <a:prstGeom prst="rect">
            <a:avLst/>
          </a:prstGeom>
          <a:noFill/>
        </p:spPr>
        <p:txBody>
          <a:bodyPr wrap="square" rtlCol="0">
            <a:spAutoFit/>
          </a:bodyPr>
          <a:lstStyle/>
          <a:p>
            <a:pPr>
              <a:lnSpc>
                <a:spcPct val="90000"/>
              </a:lnSpc>
            </a:pPr>
            <a:r>
              <a:rPr lang="pl-PL" b="1" dirty="0">
                <a:solidFill>
                  <a:srgbClr val="7030A0"/>
                </a:solidFill>
              </a:rPr>
              <a:t>81 %</a:t>
            </a:r>
          </a:p>
        </p:txBody>
      </p:sp>
      <p:sp>
        <p:nvSpPr>
          <p:cNvPr id="49" name="pole tekstowe 48">
            <a:extLst>
              <a:ext uri="{FF2B5EF4-FFF2-40B4-BE49-F238E27FC236}">
                <a16:creationId xmlns:a16="http://schemas.microsoft.com/office/drawing/2014/main" id="{FCDCEB29-5619-566B-2EB5-920E3F2BAB63}"/>
              </a:ext>
            </a:extLst>
          </p:cNvPr>
          <p:cNvSpPr txBox="1"/>
          <p:nvPr/>
        </p:nvSpPr>
        <p:spPr>
          <a:xfrm>
            <a:off x="2257515" y="4115477"/>
            <a:ext cx="733783" cy="341632"/>
          </a:xfrm>
          <a:prstGeom prst="rect">
            <a:avLst/>
          </a:prstGeom>
          <a:noFill/>
        </p:spPr>
        <p:txBody>
          <a:bodyPr wrap="square" rtlCol="0">
            <a:spAutoFit/>
          </a:bodyPr>
          <a:lstStyle/>
          <a:p>
            <a:pPr algn="ctr">
              <a:lnSpc>
                <a:spcPct val="90000"/>
              </a:lnSpc>
            </a:pPr>
            <a:r>
              <a:rPr lang="pl-PL" b="1" dirty="0">
                <a:solidFill>
                  <a:srgbClr val="00B050"/>
                </a:solidFill>
              </a:rPr>
              <a:t>8 %</a:t>
            </a:r>
          </a:p>
        </p:txBody>
      </p:sp>
      <p:sp>
        <p:nvSpPr>
          <p:cNvPr id="50" name="pole tekstowe 49">
            <a:extLst>
              <a:ext uri="{FF2B5EF4-FFF2-40B4-BE49-F238E27FC236}">
                <a16:creationId xmlns:a16="http://schemas.microsoft.com/office/drawing/2014/main" id="{050F0F91-BF50-4591-1A4B-DDD3C8F7BE0E}"/>
              </a:ext>
            </a:extLst>
          </p:cNvPr>
          <p:cNvSpPr txBox="1"/>
          <p:nvPr/>
        </p:nvSpPr>
        <p:spPr>
          <a:xfrm>
            <a:off x="2243341" y="4650217"/>
            <a:ext cx="733783" cy="341632"/>
          </a:xfrm>
          <a:prstGeom prst="rect">
            <a:avLst/>
          </a:prstGeom>
          <a:noFill/>
        </p:spPr>
        <p:txBody>
          <a:bodyPr wrap="square" rtlCol="0">
            <a:spAutoFit/>
          </a:bodyPr>
          <a:lstStyle/>
          <a:p>
            <a:pPr>
              <a:lnSpc>
                <a:spcPct val="90000"/>
              </a:lnSpc>
            </a:pPr>
            <a:r>
              <a:rPr lang="pl-PL" b="1" dirty="0">
                <a:solidFill>
                  <a:srgbClr val="FFFF00"/>
                </a:solidFill>
              </a:rPr>
              <a:t>27 %</a:t>
            </a:r>
          </a:p>
        </p:txBody>
      </p:sp>
      <p:sp>
        <p:nvSpPr>
          <p:cNvPr id="51" name="pole tekstowe 50">
            <a:extLst>
              <a:ext uri="{FF2B5EF4-FFF2-40B4-BE49-F238E27FC236}">
                <a16:creationId xmlns:a16="http://schemas.microsoft.com/office/drawing/2014/main" id="{08D12D17-F799-3FDF-97A1-74E44B6D0D33}"/>
              </a:ext>
            </a:extLst>
          </p:cNvPr>
          <p:cNvSpPr txBox="1"/>
          <p:nvPr/>
        </p:nvSpPr>
        <p:spPr>
          <a:xfrm>
            <a:off x="3860272" y="3580737"/>
            <a:ext cx="733783" cy="341632"/>
          </a:xfrm>
          <a:prstGeom prst="rect">
            <a:avLst/>
          </a:prstGeom>
          <a:noFill/>
        </p:spPr>
        <p:txBody>
          <a:bodyPr wrap="square" rtlCol="0">
            <a:spAutoFit/>
          </a:bodyPr>
          <a:lstStyle/>
          <a:p>
            <a:pPr>
              <a:lnSpc>
                <a:spcPct val="90000"/>
              </a:lnSpc>
            </a:pPr>
            <a:r>
              <a:rPr lang="pl-PL" b="1" dirty="0">
                <a:solidFill>
                  <a:srgbClr val="7030A0"/>
                </a:solidFill>
              </a:rPr>
              <a:t>5 %</a:t>
            </a:r>
          </a:p>
        </p:txBody>
      </p:sp>
      <p:sp>
        <p:nvSpPr>
          <p:cNvPr id="52" name="pole tekstowe 51">
            <a:extLst>
              <a:ext uri="{FF2B5EF4-FFF2-40B4-BE49-F238E27FC236}">
                <a16:creationId xmlns:a16="http://schemas.microsoft.com/office/drawing/2014/main" id="{6BC5A160-D225-DE84-921E-271DC505E2D9}"/>
              </a:ext>
            </a:extLst>
          </p:cNvPr>
          <p:cNvSpPr txBox="1"/>
          <p:nvPr/>
        </p:nvSpPr>
        <p:spPr>
          <a:xfrm>
            <a:off x="3852569" y="4122781"/>
            <a:ext cx="733783" cy="341632"/>
          </a:xfrm>
          <a:prstGeom prst="rect">
            <a:avLst/>
          </a:prstGeom>
          <a:noFill/>
        </p:spPr>
        <p:txBody>
          <a:bodyPr wrap="square" rtlCol="0">
            <a:spAutoFit/>
          </a:bodyPr>
          <a:lstStyle/>
          <a:p>
            <a:pPr>
              <a:lnSpc>
                <a:spcPct val="90000"/>
              </a:lnSpc>
            </a:pPr>
            <a:r>
              <a:rPr lang="pl-PL" b="1" dirty="0">
                <a:solidFill>
                  <a:srgbClr val="00B050"/>
                </a:solidFill>
              </a:rPr>
              <a:t>40 %</a:t>
            </a:r>
          </a:p>
        </p:txBody>
      </p:sp>
      <p:sp>
        <p:nvSpPr>
          <p:cNvPr id="54" name="pole tekstowe 53">
            <a:extLst>
              <a:ext uri="{FF2B5EF4-FFF2-40B4-BE49-F238E27FC236}">
                <a16:creationId xmlns:a16="http://schemas.microsoft.com/office/drawing/2014/main" id="{9C1CF115-D02D-A24A-7311-2B9D167C562B}"/>
              </a:ext>
            </a:extLst>
          </p:cNvPr>
          <p:cNvSpPr txBox="1"/>
          <p:nvPr/>
        </p:nvSpPr>
        <p:spPr>
          <a:xfrm>
            <a:off x="5403320" y="3580737"/>
            <a:ext cx="3565346" cy="341632"/>
          </a:xfrm>
          <a:prstGeom prst="rect">
            <a:avLst/>
          </a:prstGeom>
          <a:noFill/>
          <a:ln>
            <a:solidFill>
              <a:srgbClr val="7030A0"/>
            </a:solidFill>
          </a:ln>
        </p:spPr>
        <p:txBody>
          <a:bodyPr wrap="square" rtlCol="0">
            <a:spAutoFit/>
          </a:bodyPr>
          <a:lstStyle/>
          <a:p>
            <a:pPr algn="ctr">
              <a:lnSpc>
                <a:spcPct val="90000"/>
              </a:lnSpc>
            </a:pPr>
            <a:r>
              <a:rPr lang="pl-PL" b="1" dirty="0">
                <a:solidFill>
                  <a:srgbClr val="7030A0"/>
                </a:solidFill>
              </a:rPr>
              <a:t>13 %</a:t>
            </a:r>
          </a:p>
        </p:txBody>
      </p:sp>
      <p:sp>
        <p:nvSpPr>
          <p:cNvPr id="55" name="pole tekstowe 54">
            <a:extLst>
              <a:ext uri="{FF2B5EF4-FFF2-40B4-BE49-F238E27FC236}">
                <a16:creationId xmlns:a16="http://schemas.microsoft.com/office/drawing/2014/main" id="{9FEDDD62-E588-E887-DC87-A929BD35E47F}"/>
              </a:ext>
            </a:extLst>
          </p:cNvPr>
          <p:cNvSpPr txBox="1"/>
          <p:nvPr/>
        </p:nvSpPr>
        <p:spPr>
          <a:xfrm>
            <a:off x="5403320" y="4111048"/>
            <a:ext cx="3565346" cy="341632"/>
          </a:xfrm>
          <a:prstGeom prst="rect">
            <a:avLst/>
          </a:prstGeom>
          <a:noFill/>
          <a:ln>
            <a:solidFill>
              <a:srgbClr val="00B050"/>
            </a:solidFill>
          </a:ln>
        </p:spPr>
        <p:txBody>
          <a:bodyPr wrap="square" rtlCol="0">
            <a:spAutoFit/>
          </a:bodyPr>
          <a:lstStyle/>
          <a:p>
            <a:pPr algn="ctr">
              <a:lnSpc>
                <a:spcPct val="90000"/>
              </a:lnSpc>
            </a:pPr>
            <a:r>
              <a:rPr lang="pl-PL" b="1" dirty="0">
                <a:solidFill>
                  <a:srgbClr val="00B050"/>
                </a:solidFill>
              </a:rPr>
              <a:t>47 %</a:t>
            </a:r>
          </a:p>
        </p:txBody>
      </p:sp>
      <p:sp>
        <p:nvSpPr>
          <p:cNvPr id="56" name="pole tekstowe 55">
            <a:extLst>
              <a:ext uri="{FF2B5EF4-FFF2-40B4-BE49-F238E27FC236}">
                <a16:creationId xmlns:a16="http://schemas.microsoft.com/office/drawing/2014/main" id="{904F87C9-17C3-8550-368E-7A9C5F7C826D}"/>
              </a:ext>
            </a:extLst>
          </p:cNvPr>
          <p:cNvSpPr txBox="1"/>
          <p:nvPr/>
        </p:nvSpPr>
        <p:spPr>
          <a:xfrm>
            <a:off x="5409386" y="4652207"/>
            <a:ext cx="3565346" cy="341632"/>
          </a:xfrm>
          <a:prstGeom prst="rect">
            <a:avLst/>
          </a:prstGeom>
          <a:noFill/>
          <a:ln>
            <a:solidFill>
              <a:srgbClr val="FFFF00"/>
            </a:solidFill>
          </a:ln>
        </p:spPr>
        <p:txBody>
          <a:bodyPr wrap="square" rtlCol="0">
            <a:spAutoFit/>
          </a:bodyPr>
          <a:lstStyle/>
          <a:p>
            <a:pPr algn="ctr">
              <a:lnSpc>
                <a:spcPct val="90000"/>
              </a:lnSpc>
            </a:pPr>
            <a:r>
              <a:rPr lang="pl-PL" b="1" dirty="0">
                <a:solidFill>
                  <a:srgbClr val="FFFF00"/>
                </a:solidFill>
              </a:rPr>
              <a:t>73 %</a:t>
            </a:r>
          </a:p>
        </p:txBody>
      </p:sp>
      <p:sp>
        <p:nvSpPr>
          <p:cNvPr id="63" name="pole tekstowe 62">
            <a:extLst>
              <a:ext uri="{FF2B5EF4-FFF2-40B4-BE49-F238E27FC236}">
                <a16:creationId xmlns:a16="http://schemas.microsoft.com/office/drawing/2014/main" id="{149D43DF-68EB-0CA5-4138-0FCC30C0FAE2}"/>
              </a:ext>
            </a:extLst>
          </p:cNvPr>
          <p:cNvSpPr txBox="1"/>
          <p:nvPr/>
        </p:nvSpPr>
        <p:spPr>
          <a:xfrm>
            <a:off x="9939988" y="3551089"/>
            <a:ext cx="733783" cy="341632"/>
          </a:xfrm>
          <a:prstGeom prst="rect">
            <a:avLst/>
          </a:prstGeom>
          <a:noFill/>
        </p:spPr>
        <p:txBody>
          <a:bodyPr wrap="square" rtlCol="0">
            <a:spAutoFit/>
          </a:bodyPr>
          <a:lstStyle/>
          <a:p>
            <a:pPr algn="ctr">
              <a:lnSpc>
                <a:spcPct val="90000"/>
              </a:lnSpc>
            </a:pPr>
            <a:r>
              <a:rPr lang="pl-PL" b="1" dirty="0">
                <a:solidFill>
                  <a:srgbClr val="7030A0"/>
                </a:solidFill>
              </a:rPr>
              <a:t>1 %</a:t>
            </a:r>
          </a:p>
        </p:txBody>
      </p:sp>
      <p:sp>
        <p:nvSpPr>
          <p:cNvPr id="64" name="pole tekstowe 63">
            <a:extLst>
              <a:ext uri="{FF2B5EF4-FFF2-40B4-BE49-F238E27FC236}">
                <a16:creationId xmlns:a16="http://schemas.microsoft.com/office/drawing/2014/main" id="{883C97BF-7E01-AEA0-93A8-14CC07C8E572}"/>
              </a:ext>
            </a:extLst>
          </p:cNvPr>
          <p:cNvSpPr txBox="1"/>
          <p:nvPr/>
        </p:nvSpPr>
        <p:spPr>
          <a:xfrm>
            <a:off x="9939988" y="4063485"/>
            <a:ext cx="733783" cy="341632"/>
          </a:xfrm>
          <a:prstGeom prst="rect">
            <a:avLst/>
          </a:prstGeom>
          <a:noFill/>
        </p:spPr>
        <p:txBody>
          <a:bodyPr wrap="square" rtlCol="0">
            <a:spAutoFit/>
          </a:bodyPr>
          <a:lstStyle/>
          <a:p>
            <a:pPr algn="ctr">
              <a:lnSpc>
                <a:spcPct val="90000"/>
              </a:lnSpc>
            </a:pPr>
            <a:r>
              <a:rPr lang="pl-PL" b="1" dirty="0">
                <a:solidFill>
                  <a:srgbClr val="00B050"/>
                </a:solidFill>
              </a:rPr>
              <a:t>5 %</a:t>
            </a:r>
          </a:p>
        </p:txBody>
      </p:sp>
      <p:pic>
        <p:nvPicPr>
          <p:cNvPr id="4" name="Obraz 3">
            <a:extLst>
              <a:ext uri="{FF2B5EF4-FFF2-40B4-BE49-F238E27FC236}">
                <a16:creationId xmlns:a16="http://schemas.microsoft.com/office/drawing/2014/main" id="{1A1CA59F-23CA-4EE3-D9A4-438FF49C50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3" y="-25954"/>
            <a:ext cx="2726496" cy="1533654"/>
          </a:xfrm>
          <a:prstGeom prst="rect">
            <a:avLst/>
          </a:prstGeom>
        </p:spPr>
      </p:pic>
      <p:sp>
        <p:nvSpPr>
          <p:cNvPr id="5" name="pole tekstowe 4">
            <a:extLst>
              <a:ext uri="{FF2B5EF4-FFF2-40B4-BE49-F238E27FC236}">
                <a16:creationId xmlns:a16="http://schemas.microsoft.com/office/drawing/2014/main" id="{ABF08896-181A-72E3-01BA-7CC4657B2A17}"/>
              </a:ext>
            </a:extLst>
          </p:cNvPr>
          <p:cNvSpPr txBox="1"/>
          <p:nvPr/>
        </p:nvSpPr>
        <p:spPr>
          <a:xfrm>
            <a:off x="636713" y="5838938"/>
            <a:ext cx="1298525" cy="341632"/>
          </a:xfrm>
          <a:prstGeom prst="rect">
            <a:avLst/>
          </a:prstGeom>
          <a:noFill/>
        </p:spPr>
        <p:txBody>
          <a:bodyPr wrap="square" rtlCol="0">
            <a:spAutoFit/>
          </a:bodyPr>
          <a:lstStyle/>
          <a:p>
            <a:pPr algn="ctr">
              <a:lnSpc>
                <a:spcPct val="90000"/>
              </a:lnSpc>
            </a:pPr>
            <a:r>
              <a:rPr lang="pl-PL" b="1" dirty="0"/>
              <a:t>IN TOTAL</a:t>
            </a:r>
          </a:p>
        </p:txBody>
      </p:sp>
      <p:sp>
        <p:nvSpPr>
          <p:cNvPr id="6" name="Prostokąt: zaokrąglone rogi 5">
            <a:extLst>
              <a:ext uri="{FF2B5EF4-FFF2-40B4-BE49-F238E27FC236}">
                <a16:creationId xmlns:a16="http://schemas.microsoft.com/office/drawing/2014/main" id="{648E425E-CF41-3715-0F17-24695F3B4144}"/>
              </a:ext>
            </a:extLst>
          </p:cNvPr>
          <p:cNvSpPr/>
          <p:nvPr/>
        </p:nvSpPr>
        <p:spPr>
          <a:xfrm>
            <a:off x="2039311" y="5838938"/>
            <a:ext cx="1102773" cy="34163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rgbClr val="FF0000"/>
                </a:solidFill>
              </a:rPr>
              <a:t>46 %</a:t>
            </a:r>
          </a:p>
        </p:txBody>
      </p:sp>
      <p:sp>
        <p:nvSpPr>
          <p:cNvPr id="7" name="Prostokąt: zaokrąglone rogi 6">
            <a:extLst>
              <a:ext uri="{FF2B5EF4-FFF2-40B4-BE49-F238E27FC236}">
                <a16:creationId xmlns:a16="http://schemas.microsoft.com/office/drawing/2014/main" id="{D23B99F9-FE26-401D-AAE7-8C9AC9D398AA}"/>
              </a:ext>
            </a:extLst>
          </p:cNvPr>
          <p:cNvSpPr/>
          <p:nvPr/>
        </p:nvSpPr>
        <p:spPr>
          <a:xfrm>
            <a:off x="3601567" y="5850138"/>
            <a:ext cx="1102773" cy="34163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13 %</a:t>
            </a:r>
          </a:p>
        </p:txBody>
      </p:sp>
      <p:sp>
        <p:nvSpPr>
          <p:cNvPr id="8" name="Prostokąt: zaokrąglone rogi 7">
            <a:extLst>
              <a:ext uri="{FF2B5EF4-FFF2-40B4-BE49-F238E27FC236}">
                <a16:creationId xmlns:a16="http://schemas.microsoft.com/office/drawing/2014/main" id="{19F189AF-6088-14E0-C98D-FB81F3875F39}"/>
              </a:ext>
            </a:extLst>
          </p:cNvPr>
          <p:cNvSpPr/>
          <p:nvPr/>
        </p:nvSpPr>
        <p:spPr>
          <a:xfrm>
            <a:off x="5163823" y="5861338"/>
            <a:ext cx="4026933" cy="34163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38 %</a:t>
            </a:r>
          </a:p>
        </p:txBody>
      </p:sp>
      <p:sp>
        <p:nvSpPr>
          <p:cNvPr id="9" name="Prostokąt: zaokrąglone rogi 8">
            <a:extLst>
              <a:ext uri="{FF2B5EF4-FFF2-40B4-BE49-F238E27FC236}">
                <a16:creationId xmlns:a16="http://schemas.microsoft.com/office/drawing/2014/main" id="{6739FAFE-ADEB-6B49-B619-E5A399EDB7BD}"/>
              </a:ext>
            </a:extLst>
          </p:cNvPr>
          <p:cNvSpPr/>
          <p:nvPr/>
        </p:nvSpPr>
        <p:spPr>
          <a:xfrm>
            <a:off x="9781714" y="5837944"/>
            <a:ext cx="1102773" cy="34163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solidFill>
                  <a:schemeClr val="tx1"/>
                </a:solidFill>
              </a:rPr>
              <a:t>3 %</a:t>
            </a:r>
          </a:p>
        </p:txBody>
      </p:sp>
    </p:spTree>
    <p:extLst>
      <p:ext uri="{BB962C8B-B14F-4D97-AF65-F5344CB8AC3E}">
        <p14:creationId xmlns:p14="http://schemas.microsoft.com/office/powerpoint/2010/main" val="4247984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AFADEB2C-6327-0A04-52BA-F2978311CCDC}"/>
              </a:ext>
            </a:extLst>
          </p:cNvPr>
          <p:cNvPicPr>
            <a:picLocks noChangeAspect="1"/>
          </p:cNvPicPr>
          <p:nvPr/>
        </p:nvPicPr>
        <p:blipFill>
          <a:blip r:embed="rId2"/>
          <a:stretch>
            <a:fillRect/>
          </a:stretch>
        </p:blipFill>
        <p:spPr>
          <a:xfrm>
            <a:off x="8758708" y="876358"/>
            <a:ext cx="3096344" cy="2681356"/>
          </a:xfrm>
          <a:prstGeom prst="rect">
            <a:avLst/>
          </a:prstGeom>
        </p:spPr>
      </p:pic>
      <p:pic>
        <p:nvPicPr>
          <p:cNvPr id="7" name="Obraz 6">
            <a:extLst>
              <a:ext uri="{FF2B5EF4-FFF2-40B4-BE49-F238E27FC236}">
                <a16:creationId xmlns:a16="http://schemas.microsoft.com/office/drawing/2014/main" id="{8ADE2C52-ED3C-EC9F-F241-667A5709BC11}"/>
              </a:ext>
            </a:extLst>
          </p:cNvPr>
          <p:cNvPicPr>
            <a:picLocks noChangeAspect="1"/>
          </p:cNvPicPr>
          <p:nvPr/>
        </p:nvPicPr>
        <p:blipFill>
          <a:blip r:embed="rId3"/>
          <a:stretch>
            <a:fillRect/>
          </a:stretch>
        </p:blipFill>
        <p:spPr>
          <a:xfrm>
            <a:off x="9246883" y="3645024"/>
            <a:ext cx="2270957" cy="2248095"/>
          </a:xfrm>
          <a:prstGeom prst="rect">
            <a:avLst/>
          </a:prstGeom>
        </p:spPr>
      </p:pic>
      <p:sp>
        <p:nvSpPr>
          <p:cNvPr id="9" name="pole tekstowe 8">
            <a:extLst>
              <a:ext uri="{FF2B5EF4-FFF2-40B4-BE49-F238E27FC236}">
                <a16:creationId xmlns:a16="http://schemas.microsoft.com/office/drawing/2014/main" id="{3801037F-1A8F-8B67-41D6-9EF5FA5FF8B7}"/>
              </a:ext>
            </a:extLst>
          </p:cNvPr>
          <p:cNvSpPr txBox="1"/>
          <p:nvPr/>
        </p:nvSpPr>
        <p:spPr>
          <a:xfrm>
            <a:off x="-242292" y="110980"/>
            <a:ext cx="9505056" cy="461665"/>
          </a:xfrm>
          <a:prstGeom prst="rect">
            <a:avLst/>
          </a:prstGeom>
          <a:noFill/>
        </p:spPr>
        <p:txBody>
          <a:bodyPr wrap="square">
            <a:spAutoFit/>
          </a:bodyPr>
          <a:lstStyle/>
          <a:p>
            <a:pPr algn="ctr"/>
            <a:r>
              <a:rPr lang="en-US" sz="2400" b="1" i="1" u="sng" dirty="0"/>
              <a:t>Air in European cities – from the cleanest to the most polluted</a:t>
            </a:r>
          </a:p>
        </p:txBody>
      </p:sp>
      <p:pic>
        <p:nvPicPr>
          <p:cNvPr id="11" name="Obraz 10">
            <a:extLst>
              <a:ext uri="{FF2B5EF4-FFF2-40B4-BE49-F238E27FC236}">
                <a16:creationId xmlns:a16="http://schemas.microsoft.com/office/drawing/2014/main" id="{35B1C9AB-6CFE-F71E-F9C2-FF18726BEFC2}"/>
              </a:ext>
            </a:extLst>
          </p:cNvPr>
          <p:cNvPicPr>
            <a:picLocks noChangeAspect="1"/>
          </p:cNvPicPr>
          <p:nvPr/>
        </p:nvPicPr>
        <p:blipFill>
          <a:blip r:embed="rId4"/>
          <a:stretch>
            <a:fillRect/>
          </a:stretch>
        </p:blipFill>
        <p:spPr>
          <a:xfrm>
            <a:off x="26692" y="614239"/>
            <a:ext cx="8542760" cy="2339543"/>
          </a:xfrm>
          <a:prstGeom prst="rect">
            <a:avLst/>
          </a:prstGeom>
        </p:spPr>
      </p:pic>
      <p:pic>
        <p:nvPicPr>
          <p:cNvPr id="13" name="Obraz 12">
            <a:extLst>
              <a:ext uri="{FF2B5EF4-FFF2-40B4-BE49-F238E27FC236}">
                <a16:creationId xmlns:a16="http://schemas.microsoft.com/office/drawing/2014/main" id="{86071AC7-AED4-C135-49B2-8732B3CF49A7}"/>
              </a:ext>
            </a:extLst>
          </p:cNvPr>
          <p:cNvPicPr>
            <a:picLocks noChangeAspect="1"/>
          </p:cNvPicPr>
          <p:nvPr/>
        </p:nvPicPr>
        <p:blipFill>
          <a:blip r:embed="rId5"/>
          <a:stretch>
            <a:fillRect/>
          </a:stretch>
        </p:blipFill>
        <p:spPr>
          <a:xfrm>
            <a:off x="34312" y="2982354"/>
            <a:ext cx="8527519" cy="1150720"/>
          </a:xfrm>
          <a:prstGeom prst="rect">
            <a:avLst/>
          </a:prstGeom>
        </p:spPr>
      </p:pic>
      <p:pic>
        <p:nvPicPr>
          <p:cNvPr id="17" name="Obraz 16">
            <a:extLst>
              <a:ext uri="{FF2B5EF4-FFF2-40B4-BE49-F238E27FC236}">
                <a16:creationId xmlns:a16="http://schemas.microsoft.com/office/drawing/2014/main" id="{87A8B5C3-F778-B3CD-DAC7-F003663D0E1F}"/>
              </a:ext>
            </a:extLst>
          </p:cNvPr>
          <p:cNvPicPr>
            <a:picLocks noChangeAspect="1"/>
          </p:cNvPicPr>
          <p:nvPr/>
        </p:nvPicPr>
        <p:blipFill>
          <a:blip r:embed="rId6"/>
          <a:stretch>
            <a:fillRect/>
          </a:stretch>
        </p:blipFill>
        <p:spPr>
          <a:xfrm>
            <a:off x="15260" y="4183188"/>
            <a:ext cx="8565622" cy="2461473"/>
          </a:xfrm>
          <a:prstGeom prst="rect">
            <a:avLst/>
          </a:prstGeom>
        </p:spPr>
      </p:pic>
    </p:spTree>
    <p:extLst>
      <p:ext uri="{BB962C8B-B14F-4D97-AF65-F5344CB8AC3E}">
        <p14:creationId xmlns:p14="http://schemas.microsoft.com/office/powerpoint/2010/main" val="6223096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id="{17459A9C-7C8E-AC01-8F4D-F480DADDC46B}"/>
              </a:ext>
            </a:extLst>
          </p:cNvPr>
          <p:cNvSpPr txBox="1"/>
          <p:nvPr/>
        </p:nvSpPr>
        <p:spPr>
          <a:xfrm>
            <a:off x="2998068" y="188640"/>
            <a:ext cx="6094674" cy="461665"/>
          </a:xfrm>
          <a:prstGeom prst="rect">
            <a:avLst/>
          </a:prstGeom>
          <a:noFill/>
        </p:spPr>
        <p:txBody>
          <a:bodyPr wrap="square">
            <a:spAutoFit/>
          </a:bodyPr>
          <a:lstStyle/>
          <a:p>
            <a:pPr algn="ctr"/>
            <a:r>
              <a:rPr lang="pl-PL" sz="2400" b="1" i="1" u="sng" dirty="0"/>
              <a:t>CONSEQUENCES OF AIR POLLUTION</a:t>
            </a:r>
          </a:p>
        </p:txBody>
      </p:sp>
      <p:sp>
        <p:nvSpPr>
          <p:cNvPr id="8" name="pole tekstowe 7">
            <a:extLst>
              <a:ext uri="{FF2B5EF4-FFF2-40B4-BE49-F238E27FC236}">
                <a16:creationId xmlns:a16="http://schemas.microsoft.com/office/drawing/2014/main" id="{DE8C58E1-90D0-4BED-944A-490F4C78BE0F}"/>
              </a:ext>
            </a:extLst>
          </p:cNvPr>
          <p:cNvSpPr txBox="1"/>
          <p:nvPr/>
        </p:nvSpPr>
        <p:spPr>
          <a:xfrm>
            <a:off x="1152525" y="1362075"/>
            <a:ext cx="3000375" cy="369332"/>
          </a:xfrm>
          <a:prstGeom prst="rect">
            <a:avLst/>
          </a:prstGeom>
          <a:solidFill>
            <a:srgbClr val="FF0000"/>
          </a:solidFill>
        </p:spPr>
        <p:txBody>
          <a:bodyPr wrap="square" rtlCol="0">
            <a:spAutoFit/>
          </a:bodyPr>
          <a:lstStyle/>
          <a:p>
            <a:pPr algn="ctr"/>
            <a:r>
              <a:rPr lang="pl-PL" b="1" i="1" dirty="0" err="1"/>
              <a:t>global</a:t>
            </a:r>
            <a:r>
              <a:rPr lang="pl-PL" b="1" i="1" dirty="0"/>
              <a:t> </a:t>
            </a:r>
            <a:r>
              <a:rPr lang="pl-PL" b="1" i="1" dirty="0" err="1"/>
              <a:t>effects</a:t>
            </a:r>
            <a:endParaRPr lang="pl-PL" b="1" i="1" dirty="0"/>
          </a:p>
        </p:txBody>
      </p:sp>
      <p:sp>
        <p:nvSpPr>
          <p:cNvPr id="9" name="pole tekstowe 8">
            <a:extLst>
              <a:ext uri="{FF2B5EF4-FFF2-40B4-BE49-F238E27FC236}">
                <a16:creationId xmlns:a16="http://schemas.microsoft.com/office/drawing/2014/main" id="{4C6DFA32-B945-FDEF-FD1E-5FC100AE415A}"/>
              </a:ext>
            </a:extLst>
          </p:cNvPr>
          <p:cNvSpPr txBox="1"/>
          <p:nvPr/>
        </p:nvSpPr>
        <p:spPr>
          <a:xfrm>
            <a:off x="4595812" y="1362075"/>
            <a:ext cx="3000375" cy="369332"/>
          </a:xfrm>
          <a:prstGeom prst="rect">
            <a:avLst/>
          </a:prstGeom>
          <a:solidFill>
            <a:srgbClr val="00B0F0"/>
          </a:solidFill>
        </p:spPr>
        <p:txBody>
          <a:bodyPr wrap="square" rtlCol="0">
            <a:spAutoFit/>
          </a:bodyPr>
          <a:lstStyle/>
          <a:p>
            <a:pPr algn="ctr"/>
            <a:r>
              <a:rPr lang="pl-PL" b="1" i="1" dirty="0"/>
              <a:t>cross </a:t>
            </a:r>
            <a:r>
              <a:rPr lang="pl-PL" b="1" i="1" dirty="0" err="1"/>
              <a:t>border</a:t>
            </a:r>
            <a:r>
              <a:rPr lang="pl-PL" b="1" i="1" dirty="0"/>
              <a:t> </a:t>
            </a:r>
            <a:r>
              <a:rPr lang="pl-PL" b="1" i="1" dirty="0" err="1"/>
              <a:t>effects</a:t>
            </a:r>
            <a:endParaRPr lang="pl-PL" b="1" i="1" dirty="0"/>
          </a:p>
        </p:txBody>
      </p:sp>
      <p:sp>
        <p:nvSpPr>
          <p:cNvPr id="10" name="pole tekstowe 9">
            <a:extLst>
              <a:ext uri="{FF2B5EF4-FFF2-40B4-BE49-F238E27FC236}">
                <a16:creationId xmlns:a16="http://schemas.microsoft.com/office/drawing/2014/main" id="{C8C70B01-7D16-2DD9-C7A1-18789C45F9B8}"/>
              </a:ext>
            </a:extLst>
          </p:cNvPr>
          <p:cNvSpPr txBox="1"/>
          <p:nvPr/>
        </p:nvSpPr>
        <p:spPr>
          <a:xfrm>
            <a:off x="8039099" y="1362075"/>
            <a:ext cx="3000375" cy="369332"/>
          </a:xfrm>
          <a:prstGeom prst="rect">
            <a:avLst/>
          </a:prstGeom>
          <a:solidFill>
            <a:srgbClr val="00B050"/>
          </a:solidFill>
        </p:spPr>
        <p:txBody>
          <a:bodyPr wrap="square" rtlCol="0">
            <a:spAutoFit/>
          </a:bodyPr>
          <a:lstStyle/>
          <a:p>
            <a:pPr algn="ctr"/>
            <a:r>
              <a:rPr lang="pl-PL" b="1" i="1" dirty="0" err="1"/>
              <a:t>local</a:t>
            </a:r>
            <a:r>
              <a:rPr lang="pl-PL" b="1" i="1" dirty="0"/>
              <a:t> </a:t>
            </a:r>
            <a:r>
              <a:rPr lang="pl-PL" b="1" i="1" dirty="0" err="1"/>
              <a:t>effects</a:t>
            </a:r>
            <a:endParaRPr lang="pl-PL" b="1" i="1" dirty="0"/>
          </a:p>
        </p:txBody>
      </p:sp>
      <p:sp>
        <p:nvSpPr>
          <p:cNvPr id="11" name="Strzałka: w dół 10">
            <a:extLst>
              <a:ext uri="{FF2B5EF4-FFF2-40B4-BE49-F238E27FC236}">
                <a16:creationId xmlns:a16="http://schemas.microsoft.com/office/drawing/2014/main" id="{85F7E5CC-BEA9-3E05-0D49-27788085FA55}"/>
              </a:ext>
            </a:extLst>
          </p:cNvPr>
          <p:cNvSpPr/>
          <p:nvPr/>
        </p:nvSpPr>
        <p:spPr>
          <a:xfrm>
            <a:off x="2505075" y="1943100"/>
            <a:ext cx="276225" cy="4762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Strzałka: w dół 11">
            <a:extLst>
              <a:ext uri="{FF2B5EF4-FFF2-40B4-BE49-F238E27FC236}">
                <a16:creationId xmlns:a16="http://schemas.microsoft.com/office/drawing/2014/main" id="{7F4C05C4-3714-BB60-C601-2B1584C7F152}"/>
              </a:ext>
            </a:extLst>
          </p:cNvPr>
          <p:cNvSpPr/>
          <p:nvPr/>
        </p:nvSpPr>
        <p:spPr>
          <a:xfrm>
            <a:off x="5957886" y="1857375"/>
            <a:ext cx="276225" cy="47625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trzałka: w dół 12">
            <a:extLst>
              <a:ext uri="{FF2B5EF4-FFF2-40B4-BE49-F238E27FC236}">
                <a16:creationId xmlns:a16="http://schemas.microsoft.com/office/drawing/2014/main" id="{D3FBD5A2-909E-01E7-184D-79FC7477E999}"/>
              </a:ext>
            </a:extLst>
          </p:cNvPr>
          <p:cNvSpPr/>
          <p:nvPr/>
        </p:nvSpPr>
        <p:spPr>
          <a:xfrm>
            <a:off x="9548812" y="1844430"/>
            <a:ext cx="276225" cy="47625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Obraz 13">
            <a:extLst>
              <a:ext uri="{FF2B5EF4-FFF2-40B4-BE49-F238E27FC236}">
                <a16:creationId xmlns:a16="http://schemas.microsoft.com/office/drawing/2014/main" id="{D0322842-E5CB-40B0-541A-D201DA04AD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375" y="2694596"/>
            <a:ext cx="3100542" cy="1744055"/>
          </a:xfrm>
          <a:prstGeom prst="rect">
            <a:avLst/>
          </a:prstGeom>
        </p:spPr>
      </p:pic>
      <p:pic>
        <p:nvPicPr>
          <p:cNvPr id="15" name="Obraz 14">
            <a:extLst>
              <a:ext uri="{FF2B5EF4-FFF2-40B4-BE49-F238E27FC236}">
                <a16:creationId xmlns:a16="http://schemas.microsoft.com/office/drawing/2014/main" id="{CED5909C-C1D1-8BAB-9F5D-FE7AC1B79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405" y="2649220"/>
            <a:ext cx="2503189" cy="1765262"/>
          </a:xfrm>
          <a:prstGeom prst="rect">
            <a:avLst/>
          </a:prstGeom>
        </p:spPr>
      </p:pic>
      <p:pic>
        <p:nvPicPr>
          <p:cNvPr id="16" name="Obraz 15">
            <a:extLst>
              <a:ext uri="{FF2B5EF4-FFF2-40B4-BE49-F238E27FC236}">
                <a16:creationId xmlns:a16="http://schemas.microsoft.com/office/drawing/2014/main" id="{58CCFDE8-9B50-557C-92D6-1FAAD0F63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9099" y="2663622"/>
            <a:ext cx="3198737" cy="1736457"/>
          </a:xfrm>
          <a:prstGeom prst="rect">
            <a:avLst/>
          </a:prstGeom>
        </p:spPr>
      </p:pic>
      <p:sp>
        <p:nvSpPr>
          <p:cNvPr id="17" name="pole tekstowe 16">
            <a:extLst>
              <a:ext uri="{FF2B5EF4-FFF2-40B4-BE49-F238E27FC236}">
                <a16:creationId xmlns:a16="http://schemas.microsoft.com/office/drawing/2014/main" id="{7BBB262B-5FE8-2B82-BE24-76E2934F50B0}"/>
              </a:ext>
            </a:extLst>
          </p:cNvPr>
          <p:cNvSpPr txBox="1"/>
          <p:nvPr/>
        </p:nvSpPr>
        <p:spPr>
          <a:xfrm>
            <a:off x="1152524" y="4728573"/>
            <a:ext cx="3000375" cy="923330"/>
          </a:xfrm>
          <a:prstGeom prst="rect">
            <a:avLst/>
          </a:prstGeom>
          <a:noFill/>
        </p:spPr>
        <p:txBody>
          <a:bodyPr wrap="square" rtlCol="0">
            <a:spAutoFit/>
          </a:bodyPr>
          <a:lstStyle/>
          <a:p>
            <a:pPr marL="285750" indent="-285750">
              <a:buFont typeface="Arial" panose="020B0604020202020204" pitchFamily="34" charset="0"/>
              <a:buChar char="•"/>
            </a:pPr>
            <a:r>
              <a:rPr lang="pl-PL" i="1" dirty="0" err="1"/>
              <a:t>greenhouse</a:t>
            </a:r>
            <a:r>
              <a:rPr lang="pl-PL" i="1" dirty="0"/>
              <a:t> </a:t>
            </a:r>
            <a:r>
              <a:rPr lang="pl-PL" i="1" dirty="0" err="1"/>
              <a:t>effect</a:t>
            </a:r>
            <a:endParaRPr lang="pl-PL" i="1" dirty="0"/>
          </a:p>
          <a:p>
            <a:pPr marL="285750" indent="-285750">
              <a:buFont typeface="Arial" panose="020B0604020202020204" pitchFamily="34" charset="0"/>
              <a:buChar char="•"/>
            </a:pPr>
            <a:r>
              <a:rPr lang="pl-PL" i="1" dirty="0"/>
              <a:t>smog</a:t>
            </a:r>
          </a:p>
          <a:p>
            <a:pPr marL="285750" indent="-285750">
              <a:buFont typeface="Arial" panose="020B0604020202020204" pitchFamily="34" charset="0"/>
              <a:buChar char="•"/>
            </a:pPr>
            <a:r>
              <a:rPr lang="pl-PL" i="1" dirty="0" err="1"/>
              <a:t>ozone</a:t>
            </a:r>
            <a:r>
              <a:rPr lang="pl-PL" i="1" dirty="0"/>
              <a:t> hole</a:t>
            </a:r>
          </a:p>
        </p:txBody>
      </p:sp>
      <p:sp>
        <p:nvSpPr>
          <p:cNvPr id="18" name="pole tekstowe 17">
            <a:extLst>
              <a:ext uri="{FF2B5EF4-FFF2-40B4-BE49-F238E27FC236}">
                <a16:creationId xmlns:a16="http://schemas.microsoft.com/office/drawing/2014/main" id="{B564AB6C-F39C-C224-9272-92FC2759DA04}"/>
              </a:ext>
            </a:extLst>
          </p:cNvPr>
          <p:cNvSpPr txBox="1"/>
          <p:nvPr/>
        </p:nvSpPr>
        <p:spPr>
          <a:xfrm>
            <a:off x="4733923" y="4803428"/>
            <a:ext cx="3000375" cy="923330"/>
          </a:xfrm>
          <a:prstGeom prst="rect">
            <a:avLst/>
          </a:prstGeom>
          <a:noFill/>
        </p:spPr>
        <p:txBody>
          <a:bodyPr wrap="square" rtlCol="0">
            <a:spAutoFit/>
          </a:bodyPr>
          <a:lstStyle/>
          <a:p>
            <a:pPr marL="285750" indent="-285750">
              <a:buFont typeface="Arial" panose="020B0604020202020204" pitchFamily="34" charset="0"/>
              <a:buChar char="•"/>
            </a:pPr>
            <a:r>
              <a:rPr lang="pl-PL" i="1" dirty="0" err="1"/>
              <a:t>acid</a:t>
            </a:r>
            <a:r>
              <a:rPr lang="pl-PL" i="1" dirty="0"/>
              <a:t> </a:t>
            </a:r>
            <a:r>
              <a:rPr lang="pl-PL" i="1" dirty="0" err="1"/>
              <a:t>rain</a:t>
            </a:r>
            <a:endParaRPr lang="pl-PL" i="1" dirty="0"/>
          </a:p>
          <a:p>
            <a:pPr marL="285750" indent="-285750">
              <a:buFont typeface="Arial" panose="020B0604020202020204" pitchFamily="34" charset="0"/>
              <a:buChar char="•"/>
            </a:pPr>
            <a:r>
              <a:rPr lang="en-US" i="1" dirty="0"/>
              <a:t>acidification of soils and waters</a:t>
            </a:r>
            <a:endParaRPr lang="pl-PL" i="1" dirty="0"/>
          </a:p>
        </p:txBody>
      </p:sp>
      <p:sp>
        <p:nvSpPr>
          <p:cNvPr id="19" name="pole tekstowe 18">
            <a:extLst>
              <a:ext uri="{FF2B5EF4-FFF2-40B4-BE49-F238E27FC236}">
                <a16:creationId xmlns:a16="http://schemas.microsoft.com/office/drawing/2014/main" id="{743D3167-7F64-5694-915B-18D07984D709}"/>
              </a:ext>
            </a:extLst>
          </p:cNvPr>
          <p:cNvSpPr txBox="1"/>
          <p:nvPr/>
        </p:nvSpPr>
        <p:spPr>
          <a:xfrm>
            <a:off x="7976155" y="4664928"/>
            <a:ext cx="3421538" cy="646331"/>
          </a:xfrm>
          <a:prstGeom prst="rect">
            <a:avLst/>
          </a:prstGeom>
          <a:noFill/>
        </p:spPr>
        <p:txBody>
          <a:bodyPr wrap="square" rtlCol="0">
            <a:spAutoFit/>
          </a:bodyPr>
          <a:lstStyle/>
          <a:p>
            <a:pPr marL="285750" indent="-285750">
              <a:buFont typeface="Arial" panose="020B0604020202020204" pitchFamily="34" charset="0"/>
              <a:buChar char="•"/>
            </a:pPr>
            <a:r>
              <a:rPr lang="pl-PL" i="1" dirty="0" err="1"/>
              <a:t>reduction</a:t>
            </a:r>
            <a:r>
              <a:rPr lang="pl-PL" i="1" dirty="0"/>
              <a:t> in </a:t>
            </a:r>
            <a:r>
              <a:rPr lang="pl-PL" i="1" dirty="0" err="1"/>
              <a:t>biodiversity</a:t>
            </a:r>
            <a:endParaRPr lang="pl-PL" i="1" dirty="0"/>
          </a:p>
          <a:p>
            <a:pPr marL="285750" indent="-285750">
              <a:buFont typeface="Arial" panose="020B0604020202020204" pitchFamily="34" charset="0"/>
              <a:buChar char="•"/>
            </a:pPr>
            <a:r>
              <a:rPr lang="pl-PL" i="1" dirty="0" err="1"/>
              <a:t>animal</a:t>
            </a:r>
            <a:r>
              <a:rPr lang="pl-PL" i="1" dirty="0"/>
              <a:t> and plant </a:t>
            </a:r>
            <a:r>
              <a:rPr lang="pl-PL" i="1" dirty="0" err="1"/>
              <a:t>diseases</a:t>
            </a:r>
            <a:endParaRPr lang="pl-PL" i="1" dirty="0"/>
          </a:p>
        </p:txBody>
      </p:sp>
    </p:spTree>
    <p:extLst>
      <p:ext uri="{BB962C8B-B14F-4D97-AF65-F5344CB8AC3E}">
        <p14:creationId xmlns:p14="http://schemas.microsoft.com/office/powerpoint/2010/main" val="37317682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invX="1"/>
      </p:transition>
    </mc:Choice>
    <mc:Fallback>
      <p:transition spd="slow">
        <p:fade/>
      </p:transition>
    </mc:Fallback>
  </mc:AlternateContent>
</p:sld>
</file>

<file path=ppt/theme/theme1.xml><?xml version="1.0" encoding="utf-8"?>
<a:theme xmlns:a="http://schemas.openxmlformats.org/drawingml/2006/main" name="Spokój 16: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80_TF02801109_TF02801109" id="{3B3CC686-33ED-4C1B-A1AC-9017F3F38C45}" vid="{CA072EE8-3DAD-43F5-A3CA-E61ACE2F3092}"/>
    </a:ext>
  </a:extLst>
</a:theme>
</file>

<file path=ppt/theme/theme2.xml><?xml version="1.0" encoding="utf-8"?>
<a:theme xmlns:a="http://schemas.openxmlformats.org/drawingml/2006/main" name="Motyw pakietu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yw pakietu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249165-F638-412C-8E0A-DFB7045CA2E0}">
  <ds:schemaRefs>
    <ds:schemaRef ds:uri="4873beb7-5857-4685-be1f-d57550cc96cc"/>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Prezentacja Spokój (natura, panoramiczna)</Template>
  <TotalTime>714</TotalTime>
  <Words>1601</Words>
  <Application>Microsoft Office PowerPoint</Application>
  <PresentationFormat>Niestandardowy</PresentationFormat>
  <Paragraphs>250</Paragraphs>
  <Slides>24</Slides>
  <Notes>2</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24</vt:i4>
      </vt:variant>
    </vt:vector>
  </HeadingPairs>
  <TitlesOfParts>
    <vt:vector size="28" baseType="lpstr">
      <vt:lpstr>Arial</vt:lpstr>
      <vt:lpstr>Calibri</vt:lpstr>
      <vt:lpstr>Euphemia</vt:lpstr>
      <vt:lpstr>Spokój 16:9</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Patrycja Cecot</dc:creator>
  <cp:lastModifiedBy>Patrycja Cecot</cp:lastModifiedBy>
  <cp:revision>56</cp:revision>
  <dcterms:created xsi:type="dcterms:W3CDTF">2023-05-07T15:34:08Z</dcterms:created>
  <dcterms:modified xsi:type="dcterms:W3CDTF">2023-05-28T11:42:48Z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