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3" r:id="rId6"/>
    <p:sldId id="265" r:id="rId7"/>
    <p:sldId id="264" r:id="rId8"/>
    <p:sldId id="261" r:id="rId9"/>
    <p:sldId id="266" r:id="rId10"/>
    <p:sldId id="262" r:id="rId11"/>
    <p:sldId id="269" r:id="rId12"/>
    <p:sldId id="267" r:id="rId13"/>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5" d="100"/>
          <a:sy n="75" d="100"/>
        </p:scale>
        <p:origin x="-1236" y="-49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245AA1C-9FF4-4CAC-9AD3-14FD8C0BA0A0}" type="datetimeFigureOut">
              <a:rPr lang="pl-PL" smtClean="0"/>
              <a:pPr/>
              <a:t>13.04.2022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518A72-0B8B-473D-BBC2-4F9035487D8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245AA1C-9FF4-4CAC-9AD3-14FD8C0BA0A0}" type="datetimeFigureOut">
              <a:rPr lang="pl-PL" smtClean="0"/>
              <a:pPr/>
              <a:t>13.04.2022</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E518A72-0B8B-473D-BBC2-4F9035487D8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ilku Ochotników Zbierających śmieci. Ludzie Umieszczają Worek Z śmieciami  Do Kosza Płaskiego Ilustracji Wektorowych. Zmniejszanie Ilości Odpadów,  Wolontariat, Recykling | Darmowy Wektor"/>
          <p:cNvPicPr>
            <a:picLocks noChangeAspect="1" noChangeArrowheads="1"/>
          </p:cNvPicPr>
          <p:nvPr/>
        </p:nvPicPr>
        <p:blipFill>
          <a:blip r:embed="rId2" cstate="print"/>
          <a:srcRect/>
          <a:stretch>
            <a:fillRect/>
          </a:stretch>
        </p:blipFill>
        <p:spPr bwMode="auto">
          <a:xfrm>
            <a:off x="3707904" y="771550"/>
            <a:ext cx="5133851" cy="3905584"/>
          </a:xfrm>
          <a:prstGeom prst="rect">
            <a:avLst/>
          </a:prstGeom>
          <a:noFill/>
        </p:spPr>
      </p:pic>
      <p:sp>
        <p:nvSpPr>
          <p:cNvPr id="12290" name="AutoShape 2" descr="Plik:Erasmus+ Logo.svg – Wikipedia, wolna encyklopedia"/>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292" name="AutoShape 4" descr="Plik:Erasmus+ Logo.svg – Wikipedia, wolna encyklopedia"/>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294" name="AutoShape 6" descr="Plik:Erasmus+ Logo.svg – Wikipedia, wolna encyklopedia"/>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296" name="AutoShape 8" descr="Plik:Erasmus+ Logo.svg – Wikipedia, wolna encyklopedia"/>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298" name="AutoShape 10" descr="Plik:Erasmus+ Logo.svg – Wikipedia, wolna encyklopedia"/>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300" name="AutoShape 12" descr="Plik:Erasmus+ Logo.svg – Wikipedia, wolna encyklopedia"/>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302" name="AutoShape 14" descr="Plik:Erasmus+ Logo.svg – Wikipedia, wolna encyklopedia"/>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6" name="Picture 2"/>
          <p:cNvPicPr>
            <a:picLocks noChangeAspect="1" noChangeArrowheads="1"/>
          </p:cNvPicPr>
          <p:nvPr/>
        </p:nvPicPr>
        <p:blipFill>
          <a:blip r:embed="rId3" cstate="print"/>
          <a:srcRect/>
          <a:stretch>
            <a:fillRect/>
          </a:stretch>
        </p:blipFill>
        <p:spPr bwMode="auto">
          <a:xfrm>
            <a:off x="755576" y="771550"/>
            <a:ext cx="3851920" cy="1207999"/>
          </a:xfrm>
          <a:prstGeom prst="rect">
            <a:avLst/>
          </a:prstGeom>
          <a:noFill/>
          <a:ln w="9525">
            <a:noFill/>
            <a:miter lim="800000"/>
            <a:headEnd/>
            <a:tailEnd/>
          </a:ln>
        </p:spPr>
      </p:pic>
      <p:sp>
        <p:nvSpPr>
          <p:cNvPr id="24" name="Prostokąt 23"/>
          <p:cNvSpPr/>
          <p:nvPr/>
        </p:nvSpPr>
        <p:spPr>
          <a:xfrm>
            <a:off x="3779912" y="4299942"/>
            <a:ext cx="45365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304" name="Picture 16" descr="File:Erasmus+ Logo.svg"/>
          <p:cNvPicPr>
            <a:picLocks noChangeAspect="1" noChangeArrowheads="1"/>
          </p:cNvPicPr>
          <p:nvPr/>
        </p:nvPicPr>
        <p:blipFill>
          <a:blip r:embed="rId4" cstate="print"/>
          <a:srcRect/>
          <a:stretch>
            <a:fillRect/>
          </a:stretch>
        </p:blipFill>
        <p:spPr bwMode="auto">
          <a:xfrm>
            <a:off x="827584" y="3723878"/>
            <a:ext cx="1872208" cy="650070"/>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5220072" y="4475385"/>
            <a:ext cx="3207708" cy="184597"/>
          </a:xfrm>
          <a:prstGeom prst="rect">
            <a:avLst/>
          </a:prstGeom>
          <a:noFill/>
          <a:ln w="9525">
            <a:noFill/>
            <a:miter lim="800000"/>
            <a:headEnd/>
            <a:tailEnd/>
          </a:ln>
        </p:spPr>
      </p:pic>
      <p:cxnSp>
        <p:nvCxnSpPr>
          <p:cNvPr id="19" name="Łącznik prosty 18"/>
          <p:cNvCxnSpPr/>
          <p:nvPr/>
        </p:nvCxnSpPr>
        <p:spPr>
          <a:xfrm>
            <a:off x="899592" y="4371950"/>
            <a:ext cx="756084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843558"/>
            <a:ext cx="9072626" cy="2631407"/>
          </a:xfrm>
        </p:spPr>
        <p:txBody>
          <a:bodyPr>
            <a:noAutofit/>
          </a:bodyPr>
          <a:lstStyle/>
          <a:p>
            <a:pPr marL="742950" indent="-742950" algn="l" fontAlgn="base"/>
            <a:r>
              <a:rPr lang="en-US" sz="2000" dirty="0"/>
              <a:t/>
            </a:r>
            <a:br>
              <a:rPr lang="en-US" sz="2000" dirty="0"/>
            </a:br>
            <a:r>
              <a:rPr lang="pl-PL" sz="2000" dirty="0" smtClean="0"/>
              <a:t/>
            </a:r>
            <a:br>
              <a:rPr lang="pl-PL" sz="2000" dirty="0" smtClean="0"/>
            </a:br>
            <a:r>
              <a:rPr lang="pl-PL" sz="2000" dirty="0" smtClean="0"/>
              <a:t/>
            </a:r>
            <a:br>
              <a:rPr lang="pl-PL" sz="2000" dirty="0" smtClean="0"/>
            </a:br>
            <a:r>
              <a:rPr lang="pl-PL" sz="2000" b="1" dirty="0" smtClean="0"/>
              <a:t>C</a:t>
            </a:r>
            <a:r>
              <a:rPr lang="en-US" sz="2000" b="1" dirty="0" err="1" smtClean="0"/>
              <a:t>ommon</a:t>
            </a:r>
            <a:r>
              <a:rPr lang="en-US" sz="2000" b="1" dirty="0" smtClean="0"/>
              <a:t> mistakes: don’t do it! </a:t>
            </a:r>
            <a:r>
              <a:rPr lang="en-US" sz="2000" dirty="0" smtClean="0"/>
              <a:t> </a:t>
            </a:r>
            <a:r>
              <a:rPr lang="pl-PL" sz="2000" dirty="0" smtClean="0"/>
              <a:t/>
            </a:r>
            <a:br>
              <a:rPr lang="pl-PL" sz="2000" dirty="0" smtClean="0"/>
            </a:br>
            <a:r>
              <a:rPr lang="pl-PL" sz="2000" dirty="0"/>
              <a:t/>
            </a:r>
            <a:br>
              <a:rPr lang="pl-PL" sz="2000" dirty="0"/>
            </a:br>
            <a:r>
              <a:rPr lang="pl-PL" sz="2000" dirty="0" smtClean="0"/>
              <a:t> - w</a:t>
            </a:r>
            <a:r>
              <a:rPr lang="en-US" sz="2000" dirty="0" smtClean="0"/>
              <a:t>hen </a:t>
            </a:r>
            <a:r>
              <a:rPr lang="en-US" sz="2000" dirty="0"/>
              <a:t>you dispose of a plastic bottle, open </a:t>
            </a:r>
            <a:r>
              <a:rPr lang="en-US" sz="2000" dirty="0" smtClean="0"/>
              <a:t>i</a:t>
            </a:r>
            <a:r>
              <a:rPr lang="pl-PL" sz="2000" dirty="0" smtClean="0"/>
              <a:t/>
            </a:r>
            <a:br>
              <a:rPr lang="pl-PL" sz="2000" dirty="0" smtClean="0"/>
            </a:br>
            <a:r>
              <a:rPr lang="pl-PL" sz="2000" dirty="0" smtClean="0"/>
              <a:t> - d</a:t>
            </a:r>
            <a:r>
              <a:rPr lang="en-US" sz="2000" dirty="0" err="1" smtClean="0"/>
              <a:t>on’t</a:t>
            </a:r>
            <a:r>
              <a:rPr lang="en-US" sz="2000" dirty="0" smtClean="0"/>
              <a:t> put old ceramics or mirrors to the container with glass</a:t>
            </a:r>
            <a:r>
              <a:rPr lang="pl-PL" sz="2000" dirty="0" smtClean="0"/>
              <a:t/>
            </a:r>
            <a:br>
              <a:rPr lang="pl-PL" sz="2000" dirty="0" smtClean="0"/>
            </a:br>
            <a:r>
              <a:rPr lang="pl-PL" sz="2000" dirty="0" smtClean="0"/>
              <a:t> - d</a:t>
            </a:r>
            <a:r>
              <a:rPr lang="en-US" sz="2000" dirty="0" err="1" smtClean="0"/>
              <a:t>on’t</a:t>
            </a:r>
            <a:r>
              <a:rPr lang="en-US" sz="2000" dirty="0" smtClean="0"/>
              <a:t> put bio-waste in proper containers in plastic bags!</a:t>
            </a:r>
            <a:r>
              <a:rPr lang="pl-PL" sz="2000" dirty="0" smtClean="0"/>
              <a:t/>
            </a:r>
            <a:br>
              <a:rPr lang="pl-PL" sz="2000" dirty="0" smtClean="0"/>
            </a:br>
            <a:r>
              <a:rPr lang="en-US" sz="2000" dirty="0" smtClean="0"/>
              <a:t/>
            </a:r>
            <a:br>
              <a:rPr lang="en-US" sz="2000" dirty="0" smtClean="0"/>
            </a:br>
            <a:r>
              <a:rPr lang="pl-PL" sz="2000" dirty="0" smtClean="0"/>
              <a:t/>
            </a:r>
            <a:br>
              <a:rPr lang="pl-PL" sz="2000" dirty="0" smtClean="0"/>
            </a:br>
            <a:r>
              <a:rPr lang="en-US" sz="2000" dirty="0"/>
              <a:t/>
            </a:r>
            <a:br>
              <a:rPr lang="en-US" sz="2000" dirty="0"/>
            </a:br>
            <a:r>
              <a:rPr lang="en-US" sz="2000" dirty="0"/>
              <a:t/>
            </a:r>
            <a:br>
              <a:rPr lang="en-US" sz="2000" dirty="0"/>
            </a:br>
            <a:r>
              <a:rPr lang="en-US" sz="2000" dirty="0"/>
              <a:t/>
            </a:r>
            <a:br>
              <a:rPr lang="en-US" sz="2000" dirty="0"/>
            </a:br>
            <a:r>
              <a:rPr lang="en-US" sz="2000" dirty="0" smtClean="0"/>
              <a:t/>
            </a:r>
            <a:br>
              <a:rPr lang="en-US" sz="2000" dirty="0" smtClean="0"/>
            </a:br>
            <a:endParaRPr lang="pl-PL" sz="2000" dirty="0"/>
          </a:p>
        </p:txBody>
      </p:sp>
      <p:pic>
        <p:nvPicPr>
          <p:cNvPr id="2049" name="Picture 1"/>
          <p:cNvPicPr>
            <a:picLocks noChangeAspect="1" noChangeArrowheads="1"/>
          </p:cNvPicPr>
          <p:nvPr/>
        </p:nvPicPr>
        <p:blipFill>
          <a:blip r:embed="rId2" cstate="print"/>
          <a:srcRect/>
          <a:stretch>
            <a:fillRect/>
          </a:stretch>
        </p:blipFill>
        <p:spPr bwMode="auto">
          <a:xfrm>
            <a:off x="395537" y="2931790"/>
            <a:ext cx="3528392" cy="1218330"/>
          </a:xfrm>
          <a:prstGeom prst="rect">
            <a:avLst/>
          </a:prstGeom>
          <a:noFill/>
          <a:ln w="9525">
            <a:noFill/>
            <a:miter lim="800000"/>
            <a:headEnd/>
            <a:tailEnd/>
          </a:ln>
          <a:effectLst/>
        </p:spPr>
      </p:pic>
      <p:pic>
        <p:nvPicPr>
          <p:cNvPr id="2051" name="Picture 3" descr="upcykling_porcelany – Opolskie Dziouchy"/>
          <p:cNvPicPr>
            <a:picLocks noChangeAspect="1" noChangeArrowheads="1"/>
          </p:cNvPicPr>
          <p:nvPr/>
        </p:nvPicPr>
        <p:blipFill>
          <a:blip r:embed="rId3" cstate="print"/>
          <a:srcRect/>
          <a:stretch>
            <a:fillRect/>
          </a:stretch>
        </p:blipFill>
        <p:spPr bwMode="auto">
          <a:xfrm>
            <a:off x="3923928" y="2715766"/>
            <a:ext cx="2808312" cy="182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descr="Dlaczego warto żyć bez foliówek? - Green Projects"/>
          <p:cNvPicPr>
            <a:picLocks noChangeAspect="1" noChangeArrowheads="1"/>
          </p:cNvPicPr>
          <p:nvPr/>
        </p:nvPicPr>
        <p:blipFill>
          <a:blip r:embed="rId4" cstate="print"/>
          <a:srcRect/>
          <a:stretch>
            <a:fillRect/>
          </a:stretch>
        </p:blipFill>
        <p:spPr bwMode="auto">
          <a:xfrm>
            <a:off x="6588224" y="3147814"/>
            <a:ext cx="1907704" cy="108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971600" y="699542"/>
            <a:ext cx="7158062" cy="3887894"/>
          </a:xfrm>
          <a:prstGeom prst="rect">
            <a:avLst/>
          </a:prstGeom>
          <a:noFill/>
          <a:ln w="9525">
            <a:noFill/>
            <a:miter lim="800000"/>
            <a:headEnd/>
            <a:tailEnd/>
          </a:ln>
        </p:spPr>
      </p:pic>
      <p:sp>
        <p:nvSpPr>
          <p:cNvPr id="6" name="Prostokąt 5"/>
          <p:cNvSpPr/>
          <p:nvPr/>
        </p:nvSpPr>
        <p:spPr>
          <a:xfrm rot="164301">
            <a:off x="4979698" y="2211710"/>
            <a:ext cx="1032462" cy="923330"/>
          </a:xfrm>
          <a:prstGeom prst="rect">
            <a:avLst/>
          </a:prstGeom>
          <a:solidFill>
            <a:schemeClr val="bg2"/>
          </a:solidFill>
          <a:ln w="38100">
            <a:solidFill>
              <a:schemeClr val="tx1"/>
            </a:solidFill>
          </a:ln>
        </p:spPr>
        <p:txBody>
          <a:bodyPr wrap="square">
            <a:spAutoFit/>
          </a:bodyPr>
          <a:lstStyle/>
          <a:p>
            <a:pPr algn="ctr"/>
            <a:r>
              <a:rPr lang="pl-PL" dirty="0" err="1" smtClean="0"/>
              <a:t>Thanks</a:t>
            </a:r>
            <a:r>
              <a:rPr lang="pl-PL" dirty="0" smtClean="0"/>
              <a:t> for </a:t>
            </a:r>
            <a:r>
              <a:rPr lang="pl-PL" dirty="0" err="1" smtClean="0"/>
              <a:t>watching</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11560" y="1347614"/>
            <a:ext cx="7643866" cy="720080"/>
          </a:xfrm>
        </p:spPr>
        <p:txBody>
          <a:bodyPr>
            <a:normAutofit/>
          </a:bodyPr>
          <a:lstStyle/>
          <a:p>
            <a:pPr algn="l"/>
            <a:r>
              <a:rPr lang="pl-PL" dirty="0" err="1" smtClean="0"/>
              <a:t>Bibliography</a:t>
            </a:r>
            <a:r>
              <a:rPr lang="pl-PL" dirty="0" smtClean="0"/>
              <a:t>:</a:t>
            </a:r>
          </a:p>
        </p:txBody>
      </p:sp>
      <p:sp>
        <p:nvSpPr>
          <p:cNvPr id="4" name="Prostokąt 3"/>
          <p:cNvSpPr/>
          <p:nvPr/>
        </p:nvSpPr>
        <p:spPr>
          <a:xfrm>
            <a:off x="539552" y="1923678"/>
            <a:ext cx="7715304" cy="2031325"/>
          </a:xfrm>
          <a:prstGeom prst="rect">
            <a:avLst/>
          </a:prstGeom>
        </p:spPr>
        <p:txBody>
          <a:bodyPr wrap="square">
            <a:spAutoFit/>
          </a:bodyPr>
          <a:lstStyle/>
          <a:p>
            <a:r>
              <a:rPr lang="pl-PL" u="sng" dirty="0" smtClean="0">
                <a:solidFill>
                  <a:srgbClr val="0070C0"/>
                </a:solidFill>
              </a:rPr>
              <a:t>https://gethome.pl/blog/segregacja-odpadow-co https://blog.doktortusz.pl/recykling-papieru-postarajmy-sie/-trzeba-wiedziec/</a:t>
            </a:r>
          </a:p>
          <a:p>
            <a:r>
              <a:rPr lang="pl-PL" u="sng" dirty="0" smtClean="0">
                <a:solidFill>
                  <a:srgbClr val="0070C0"/>
                </a:solidFill>
              </a:rPr>
              <a:t>https://www.trinet.com.pl/segregacja-odpadow-jak-to-zrobic-prawidlowo/</a:t>
            </a:r>
            <a:br>
              <a:rPr lang="pl-PL" u="sng" dirty="0" smtClean="0">
                <a:solidFill>
                  <a:srgbClr val="0070C0"/>
                </a:solidFill>
              </a:rPr>
            </a:br>
            <a:r>
              <a:rPr lang="pl-PL" u="sng" dirty="0" smtClean="0">
                <a:solidFill>
                  <a:srgbClr val="0070C0"/>
                </a:solidFill>
              </a:rPr>
              <a:t>https://eu.hsm.eu/pl/know-how/prasowanie/recykling-pet/mozliwosci-recyklingu-pet</a:t>
            </a:r>
          </a:p>
          <a:p>
            <a:endParaRPr lang="pl-PL" dirty="0" smtClean="0"/>
          </a:p>
          <a:p>
            <a:endParaRPr lang="pl-PL" dirty="0"/>
          </a:p>
        </p:txBody>
      </p:sp>
      <p:sp>
        <p:nvSpPr>
          <p:cNvPr id="7" name="Tytuł 6"/>
          <p:cNvSpPr>
            <a:spLocks noGrp="1"/>
          </p:cNvSpPr>
          <p:nvPr>
            <p:ph type="ctrTitle"/>
          </p:nvPr>
        </p:nvSpPr>
        <p:spPr/>
        <p:txBody>
          <a:bodyPr/>
          <a:lstStyle/>
          <a:p>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411510"/>
            <a:ext cx="4680520" cy="1102519"/>
          </a:xfrm>
        </p:spPr>
        <p:txBody>
          <a:bodyPr>
            <a:normAutofit/>
          </a:bodyPr>
          <a:lstStyle/>
          <a:p>
            <a:pPr algn="l"/>
            <a:r>
              <a:rPr lang="pl-PL" sz="2800" b="1" dirty="0" err="1" smtClean="0"/>
              <a:t>Let’s</a:t>
            </a:r>
            <a:r>
              <a:rPr lang="pl-PL" sz="2800" b="1" dirty="0" smtClean="0"/>
              <a:t> </a:t>
            </a:r>
            <a:r>
              <a:rPr lang="pl-PL" sz="2800" b="1" dirty="0" err="1" smtClean="0"/>
              <a:t>promote</a:t>
            </a:r>
            <a:r>
              <a:rPr lang="pl-PL" sz="2800" b="1" dirty="0" smtClean="0"/>
              <a:t> </a:t>
            </a:r>
            <a:r>
              <a:rPr lang="pl-PL" sz="2800" b="1" dirty="0" err="1" smtClean="0"/>
              <a:t>sharing</a:t>
            </a:r>
            <a:r>
              <a:rPr lang="pl-PL" sz="2800" b="1" dirty="0" smtClean="0"/>
              <a:t> </a:t>
            </a:r>
            <a:r>
              <a:rPr lang="pl-PL" sz="2800" b="1" dirty="0" err="1" smtClean="0"/>
              <a:t>things</a:t>
            </a:r>
            <a:r>
              <a:rPr lang="pl-PL" sz="2800" b="1" dirty="0" smtClean="0"/>
              <a:t>!</a:t>
            </a:r>
            <a:endParaRPr lang="pl-PL" sz="2800" b="1" dirty="0"/>
          </a:p>
        </p:txBody>
      </p:sp>
      <p:sp>
        <p:nvSpPr>
          <p:cNvPr id="3" name="Podtytuł 2"/>
          <p:cNvSpPr>
            <a:spLocks noGrp="1"/>
          </p:cNvSpPr>
          <p:nvPr>
            <p:ph type="subTitle" idx="1"/>
          </p:nvPr>
        </p:nvSpPr>
        <p:spPr>
          <a:xfrm>
            <a:off x="323528" y="1491630"/>
            <a:ext cx="5040560" cy="1314450"/>
          </a:xfrm>
        </p:spPr>
        <p:txBody>
          <a:bodyPr>
            <a:noAutofit/>
          </a:bodyPr>
          <a:lstStyle/>
          <a:p>
            <a:pPr marL="177800" indent="-177800" algn="l">
              <a:buFont typeface="Arial" pitchFamily="34" charset="0"/>
              <a:buChar char="•"/>
            </a:pPr>
            <a:r>
              <a:rPr lang="pl-PL" sz="2000" dirty="0" smtClean="0">
                <a:solidFill>
                  <a:schemeClr val="tx1"/>
                </a:solidFill>
              </a:rPr>
              <a:t> </a:t>
            </a:r>
            <a:r>
              <a:rPr lang="en-US" sz="2000" dirty="0" smtClean="0">
                <a:solidFill>
                  <a:schemeClr val="tx1"/>
                </a:solidFill>
              </a:rPr>
              <a:t>Magazines - read and give </a:t>
            </a:r>
            <a:r>
              <a:rPr lang="pl-PL" sz="2000" dirty="0" smtClean="0">
                <a:solidFill>
                  <a:schemeClr val="tx1"/>
                </a:solidFill>
              </a:rPr>
              <a:t>to </a:t>
            </a:r>
            <a:r>
              <a:rPr lang="en-US" sz="2000" dirty="0" smtClean="0">
                <a:solidFill>
                  <a:schemeClr val="tx1"/>
                </a:solidFill>
              </a:rPr>
              <a:t>your neighbors</a:t>
            </a:r>
            <a:endParaRPr lang="pl-PL" sz="2000" dirty="0" smtClean="0">
              <a:solidFill>
                <a:schemeClr val="tx1"/>
              </a:solidFill>
            </a:endParaRPr>
          </a:p>
          <a:p>
            <a:pPr marL="177800" indent="-177800" algn="l">
              <a:buFont typeface="Arial" pitchFamily="34" charset="0"/>
              <a:buChar char="•"/>
            </a:pPr>
            <a:r>
              <a:rPr lang="en-US" sz="2000" dirty="0" smtClean="0">
                <a:solidFill>
                  <a:schemeClr val="tx1"/>
                </a:solidFill>
              </a:rPr>
              <a:t>Old clothes - when you don’t want them, you can give them to</a:t>
            </a:r>
            <a:endParaRPr lang="pl-PL" sz="2000" dirty="0" smtClean="0">
              <a:solidFill>
                <a:schemeClr val="tx1"/>
              </a:solidFill>
            </a:endParaRPr>
          </a:p>
          <a:p>
            <a:pPr marL="177800" indent="-177800" algn="l">
              <a:buFont typeface="Arial" pitchFamily="34" charset="0"/>
              <a:buChar char="•"/>
            </a:pPr>
            <a:r>
              <a:rPr lang="pl-PL" sz="2000" dirty="0" smtClean="0">
                <a:solidFill>
                  <a:schemeClr val="tx1"/>
                </a:solidFill>
              </a:rPr>
              <a:t> </a:t>
            </a:r>
            <a:r>
              <a:rPr lang="pl-PL" sz="2000" dirty="0" err="1" smtClean="0">
                <a:solidFill>
                  <a:schemeClr val="tx1"/>
                </a:solidFill>
              </a:rPr>
              <a:t>Books</a:t>
            </a:r>
            <a:r>
              <a:rPr lang="pl-PL" sz="2000" dirty="0" smtClean="0">
                <a:solidFill>
                  <a:schemeClr val="tx1"/>
                </a:solidFill>
              </a:rPr>
              <a:t> - </a:t>
            </a:r>
            <a:r>
              <a:rPr lang="en-US" sz="2000" dirty="0" smtClean="0">
                <a:solidFill>
                  <a:schemeClr val="tx1"/>
                </a:solidFill>
              </a:rPr>
              <a:t>when you finish reading, bring </a:t>
            </a:r>
            <a:r>
              <a:rPr lang="pl-PL" sz="2000" dirty="0" err="1" smtClean="0">
                <a:solidFill>
                  <a:schemeClr val="tx1"/>
                </a:solidFill>
              </a:rPr>
              <a:t>the</a:t>
            </a:r>
            <a:r>
              <a:rPr lang="pl-PL" sz="2000" dirty="0" smtClean="0">
                <a:solidFill>
                  <a:schemeClr val="tx1"/>
                </a:solidFill>
              </a:rPr>
              <a:t> </a:t>
            </a:r>
            <a:r>
              <a:rPr lang="pl-PL" sz="2000" dirty="0" err="1" smtClean="0">
                <a:solidFill>
                  <a:schemeClr val="tx1"/>
                </a:solidFill>
              </a:rPr>
              <a:t>book</a:t>
            </a:r>
            <a:r>
              <a:rPr lang="pl-PL" sz="2000" dirty="0" smtClean="0">
                <a:solidFill>
                  <a:schemeClr val="tx1"/>
                </a:solidFill>
              </a:rPr>
              <a:t> </a:t>
            </a:r>
            <a:r>
              <a:rPr lang="en-US" sz="2000" dirty="0" smtClean="0">
                <a:solidFill>
                  <a:schemeClr val="tx1"/>
                </a:solidFill>
              </a:rPr>
              <a:t>to the library or find a shelf for sharing books in the local shopping centre</a:t>
            </a:r>
          </a:p>
          <a:p>
            <a:pPr marL="177800" indent="-177800" algn="l">
              <a:buFont typeface="Arial" pitchFamily="34" charset="0"/>
              <a:buChar char="•"/>
            </a:pPr>
            <a:r>
              <a:rPr lang="en-US" sz="2000" dirty="0" smtClean="0">
                <a:solidFill>
                  <a:schemeClr val="tx1"/>
                </a:solidFill>
              </a:rPr>
              <a:t> Others</a:t>
            </a:r>
            <a:endParaRPr lang="pl-PL" sz="2000" dirty="0" smtClean="0">
              <a:solidFill>
                <a:schemeClr val="tx1"/>
              </a:solidFill>
            </a:endParaRPr>
          </a:p>
          <a:p>
            <a:pPr algn="l">
              <a:buFont typeface="Arial" pitchFamily="34" charset="0"/>
              <a:buChar char="•"/>
            </a:pPr>
            <a:endParaRPr lang="pl-PL" sz="2000" dirty="0">
              <a:solidFill>
                <a:schemeClr val="tx1"/>
              </a:solidFill>
            </a:endParaRPr>
          </a:p>
        </p:txBody>
      </p:sp>
      <p:sp>
        <p:nvSpPr>
          <p:cNvPr id="5" name="pole tekstowe 4"/>
          <p:cNvSpPr txBox="1"/>
          <p:nvPr/>
        </p:nvSpPr>
        <p:spPr>
          <a:xfrm>
            <a:off x="0" y="3536163"/>
            <a:ext cx="6072198" cy="615553"/>
          </a:xfrm>
          <a:prstGeom prst="rect">
            <a:avLst/>
          </a:prstGeom>
          <a:noFill/>
        </p:spPr>
        <p:txBody>
          <a:bodyPr wrap="square" rtlCol="0">
            <a:spAutoFit/>
          </a:bodyPr>
          <a:lstStyle/>
          <a:p>
            <a:r>
              <a:rPr lang="en-US" sz="2000" dirty="0" smtClean="0"/>
              <a:t/>
            </a:r>
            <a:br>
              <a:rPr lang="en-US" sz="2000" dirty="0" smtClean="0"/>
            </a:br>
            <a:endParaRPr lang="pl-PL" sz="1400" dirty="0"/>
          </a:p>
        </p:txBody>
      </p:sp>
      <p:pic>
        <p:nvPicPr>
          <p:cNvPr id="11268" name="Picture 4" descr="szmateks – Wikisłownik, wolny słownik wielojęzyczny"/>
          <p:cNvPicPr>
            <a:picLocks noChangeAspect="1" noChangeArrowheads="1"/>
          </p:cNvPicPr>
          <p:nvPr/>
        </p:nvPicPr>
        <p:blipFill>
          <a:blip r:embed="rId2" cstate="print"/>
          <a:srcRect/>
          <a:stretch>
            <a:fillRect/>
          </a:stretch>
        </p:blipFill>
        <p:spPr bwMode="auto">
          <a:xfrm>
            <a:off x="5724128" y="3003798"/>
            <a:ext cx="3054101" cy="1717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0" name="Picture 6" descr="Tekstylia"/>
          <p:cNvPicPr>
            <a:picLocks noChangeAspect="1" noChangeArrowheads="1"/>
          </p:cNvPicPr>
          <p:nvPr/>
        </p:nvPicPr>
        <p:blipFill>
          <a:blip r:embed="rId3" cstate="print"/>
          <a:srcRect/>
          <a:stretch>
            <a:fillRect/>
          </a:stretch>
        </p:blipFill>
        <p:spPr bwMode="auto">
          <a:xfrm>
            <a:off x="5580112" y="483518"/>
            <a:ext cx="1746691" cy="2448272"/>
          </a:xfrm>
          <a:prstGeom prst="rect">
            <a:avLst/>
          </a:prstGeom>
          <a:noFill/>
        </p:spPr>
      </p:pic>
      <p:pic>
        <p:nvPicPr>
          <p:cNvPr id="11266" name="Picture 2" descr="Świąteczne Targi Książki w Rzeszowie odwołane. &quot;Organizacja jest  niewykonalna&quot;"/>
          <p:cNvPicPr>
            <a:picLocks noChangeAspect="1" noChangeArrowheads="1"/>
          </p:cNvPicPr>
          <p:nvPr/>
        </p:nvPicPr>
        <p:blipFill>
          <a:blip r:embed="rId4" cstate="print"/>
          <a:srcRect/>
          <a:stretch>
            <a:fillRect/>
          </a:stretch>
        </p:blipFill>
        <p:spPr bwMode="auto">
          <a:xfrm>
            <a:off x="6898736" y="1923678"/>
            <a:ext cx="1897193" cy="13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7" name="Picture 3"/>
          <p:cNvPicPr>
            <a:picLocks noChangeAspect="1" noChangeArrowheads="1"/>
          </p:cNvPicPr>
          <p:nvPr/>
        </p:nvPicPr>
        <p:blipFill>
          <a:blip r:embed="rId5" cstate="print"/>
          <a:srcRect/>
          <a:stretch>
            <a:fillRect/>
          </a:stretch>
        </p:blipFill>
        <p:spPr bwMode="auto">
          <a:xfrm>
            <a:off x="7308304" y="411510"/>
            <a:ext cx="1516596" cy="12961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051720" y="483518"/>
            <a:ext cx="6840760" cy="830997"/>
          </a:xfrm>
          <a:prstGeom prst="rect">
            <a:avLst/>
          </a:prstGeom>
        </p:spPr>
        <p:txBody>
          <a:bodyPr wrap="square">
            <a:spAutoFit/>
          </a:bodyPr>
          <a:lstStyle/>
          <a:p>
            <a:pPr algn="ctr"/>
            <a:r>
              <a:rPr lang="en-US" sz="2800" b="1" dirty="0" smtClean="0"/>
              <a:t>UPCYCLING</a:t>
            </a:r>
            <a:r>
              <a:rPr lang="pl-PL" sz="2400" dirty="0" smtClean="0"/>
              <a:t/>
            </a:r>
            <a:br>
              <a:rPr lang="pl-PL" sz="2400" dirty="0" smtClean="0"/>
            </a:br>
            <a:r>
              <a:rPr lang="en-US" sz="2000" dirty="0" smtClean="0"/>
              <a:t>you can make beautiful and useful new things out of waste!</a:t>
            </a:r>
            <a:endParaRPr lang="pl-PL" sz="2000" dirty="0"/>
          </a:p>
        </p:txBody>
      </p:sp>
      <p:pic>
        <p:nvPicPr>
          <p:cNvPr id="5" name="Picture 2" descr="Rzeczy z odzysku, czyli drugie życie przedmiotów - Tekstualna"/>
          <p:cNvPicPr>
            <a:picLocks noChangeAspect="1" noChangeArrowheads="1"/>
          </p:cNvPicPr>
          <p:nvPr/>
        </p:nvPicPr>
        <p:blipFill>
          <a:blip r:embed="rId2" cstate="print"/>
          <a:srcRect/>
          <a:stretch>
            <a:fillRect/>
          </a:stretch>
        </p:blipFill>
        <p:spPr bwMode="auto">
          <a:xfrm>
            <a:off x="1043608" y="1635646"/>
            <a:ext cx="1259169"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Prostokąt 5"/>
          <p:cNvSpPr/>
          <p:nvPr/>
        </p:nvSpPr>
        <p:spPr>
          <a:xfrm>
            <a:off x="611560" y="3536163"/>
            <a:ext cx="6746506" cy="892552"/>
          </a:xfrm>
          <a:prstGeom prst="rect">
            <a:avLst/>
          </a:prstGeom>
        </p:spPr>
        <p:txBody>
          <a:bodyPr wrap="square">
            <a:spAutoFit/>
          </a:bodyPr>
          <a:lstStyle/>
          <a:p>
            <a:r>
              <a:rPr lang="en-US" sz="1600" dirty="0" smtClean="0"/>
              <a:t>For example - use an old wooden palette to make a lovely coffee table!</a:t>
            </a:r>
            <a:endParaRPr lang="pl-PL" sz="1600" dirty="0" smtClean="0"/>
          </a:p>
          <a:p>
            <a:r>
              <a:rPr lang="en-US" sz="2000" dirty="0" smtClean="0"/>
              <a:t/>
            </a:r>
            <a:br>
              <a:rPr lang="en-US" sz="2000" dirty="0" smtClean="0"/>
            </a:br>
            <a:endParaRPr lang="pl-PL" sz="1600" dirty="0"/>
          </a:p>
        </p:txBody>
      </p:sp>
      <p:sp>
        <p:nvSpPr>
          <p:cNvPr id="7" name="Prostokąt 6"/>
          <p:cNvSpPr/>
          <p:nvPr/>
        </p:nvSpPr>
        <p:spPr>
          <a:xfrm>
            <a:off x="1403648" y="3939902"/>
            <a:ext cx="4572000" cy="338554"/>
          </a:xfrm>
          <a:prstGeom prst="rect">
            <a:avLst/>
          </a:prstGeom>
        </p:spPr>
        <p:txBody>
          <a:bodyPr>
            <a:spAutoFit/>
          </a:bodyPr>
          <a:lstStyle/>
          <a:p>
            <a:r>
              <a:rPr lang="pl-PL" sz="1600" dirty="0" smtClean="0"/>
              <a:t>https://www.youtube.com/watch?v=dZZArMbFj3w</a:t>
            </a:r>
            <a:endParaRPr lang="pl-PL" sz="1600" dirty="0"/>
          </a:p>
        </p:txBody>
      </p:sp>
      <p:pic>
        <p:nvPicPr>
          <p:cNvPr id="25606" name="Picture 6" descr="https://cms-doptools-pl.s3.eu-central-1.amazonaws.com/johnny_briggs_8_E_Kq_Wq_S_8_A_unsplash_c3264d8c3a.jpg"/>
          <p:cNvPicPr>
            <a:picLocks noChangeAspect="1" noChangeArrowheads="1"/>
          </p:cNvPicPr>
          <p:nvPr/>
        </p:nvPicPr>
        <p:blipFill>
          <a:blip r:embed="rId3" cstate="print"/>
          <a:srcRect/>
          <a:stretch>
            <a:fillRect/>
          </a:stretch>
        </p:blipFill>
        <p:spPr bwMode="auto">
          <a:xfrm>
            <a:off x="2428860" y="1660916"/>
            <a:ext cx="2000264" cy="150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12" name="Picture 12" descr="20180826 132156"/>
          <p:cNvPicPr>
            <a:picLocks noChangeAspect="1" noChangeArrowheads="1"/>
          </p:cNvPicPr>
          <p:nvPr/>
        </p:nvPicPr>
        <p:blipFill>
          <a:blip r:embed="rId4" cstate="print"/>
          <a:srcRect/>
          <a:stretch>
            <a:fillRect/>
          </a:stretch>
        </p:blipFill>
        <p:spPr bwMode="auto">
          <a:xfrm>
            <a:off x="4608410" y="1660915"/>
            <a:ext cx="1403750" cy="1486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14" name="Picture 14" descr="Stolik Z Palety w Pomorskie - OLX.pl"/>
          <p:cNvPicPr>
            <a:picLocks noChangeAspect="1" noChangeArrowheads="1"/>
          </p:cNvPicPr>
          <p:nvPr/>
        </p:nvPicPr>
        <p:blipFill>
          <a:blip r:embed="rId5" cstate="print"/>
          <a:srcRect/>
          <a:stretch>
            <a:fillRect/>
          </a:stretch>
        </p:blipFill>
        <p:spPr bwMode="auto">
          <a:xfrm>
            <a:off x="6732240" y="3507854"/>
            <a:ext cx="1987533" cy="1119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1" name="Picture 1"/>
          <p:cNvPicPr>
            <a:picLocks noChangeAspect="1" noChangeArrowheads="1"/>
          </p:cNvPicPr>
          <p:nvPr/>
        </p:nvPicPr>
        <p:blipFill>
          <a:blip r:embed="rId6" cstate="print"/>
          <a:srcRect/>
          <a:stretch>
            <a:fillRect/>
          </a:stretch>
        </p:blipFill>
        <p:spPr bwMode="auto">
          <a:xfrm>
            <a:off x="6156176" y="1635646"/>
            <a:ext cx="2232248" cy="1528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4" name="Picture 4"/>
          <p:cNvPicPr>
            <a:picLocks noChangeAspect="1" noChangeArrowheads="1"/>
          </p:cNvPicPr>
          <p:nvPr/>
        </p:nvPicPr>
        <p:blipFill>
          <a:blip r:embed="rId7" cstate="print"/>
          <a:srcRect/>
          <a:stretch>
            <a:fillRect/>
          </a:stretch>
        </p:blipFill>
        <p:spPr bwMode="auto">
          <a:xfrm>
            <a:off x="899592" y="339502"/>
            <a:ext cx="1046896" cy="11385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51520" y="1275606"/>
            <a:ext cx="8672546" cy="1102519"/>
          </a:xfrm>
        </p:spPr>
        <p:txBody>
          <a:bodyPr>
            <a:normAutofit fontScale="90000"/>
          </a:bodyPr>
          <a:lstStyle/>
          <a:p>
            <a:pPr fontAlgn="base"/>
            <a:r>
              <a:rPr lang="en-US" sz="3100" b="1" dirty="0" smtClean="0"/>
              <a:t>Household waste - sort it !</a:t>
            </a:r>
            <a:r>
              <a:rPr lang="en-US" sz="3600" dirty="0"/>
              <a:t/>
            </a:r>
            <a:br>
              <a:rPr lang="en-US" sz="3600" dirty="0"/>
            </a:br>
            <a:r>
              <a:rPr lang="en-US" sz="3600" dirty="0" smtClean="0"/>
              <a:t/>
            </a:r>
            <a:br>
              <a:rPr lang="en-US" sz="3600" dirty="0" smtClean="0"/>
            </a:br>
            <a:r>
              <a:rPr lang="pl-PL" sz="3600" dirty="0" smtClean="0"/>
              <a:t/>
            </a:r>
            <a:br>
              <a:rPr lang="pl-PL" sz="3600" dirty="0" smtClean="0"/>
            </a:br>
            <a:endParaRPr lang="pl-PL" sz="3600" dirty="0"/>
          </a:p>
        </p:txBody>
      </p:sp>
      <p:pic>
        <p:nvPicPr>
          <p:cNvPr id="9221" name="Picture 5"/>
          <p:cNvPicPr>
            <a:picLocks noChangeAspect="1" noChangeArrowheads="1"/>
          </p:cNvPicPr>
          <p:nvPr/>
        </p:nvPicPr>
        <p:blipFill>
          <a:blip r:embed="rId2" cstate="print"/>
          <a:srcRect/>
          <a:stretch>
            <a:fillRect/>
          </a:stretch>
        </p:blipFill>
        <p:spPr bwMode="auto">
          <a:xfrm>
            <a:off x="5868144" y="1923678"/>
            <a:ext cx="2843039" cy="2280424"/>
          </a:xfrm>
          <a:prstGeom prst="rect">
            <a:avLst/>
          </a:prstGeom>
          <a:noFill/>
          <a:ln w="9525">
            <a:noFill/>
            <a:miter lim="800000"/>
            <a:headEnd/>
            <a:tailEnd/>
          </a:ln>
        </p:spPr>
      </p:pic>
      <p:pic>
        <p:nvPicPr>
          <p:cNvPr id="9224" name="Picture 8"/>
          <p:cNvPicPr>
            <a:picLocks noChangeAspect="1" noChangeArrowheads="1"/>
          </p:cNvPicPr>
          <p:nvPr/>
        </p:nvPicPr>
        <p:blipFill>
          <a:blip r:embed="rId3" cstate="print"/>
          <a:srcRect/>
          <a:stretch>
            <a:fillRect/>
          </a:stretch>
        </p:blipFill>
        <p:spPr bwMode="auto">
          <a:xfrm>
            <a:off x="899592" y="1707654"/>
            <a:ext cx="4954587" cy="2641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363755"/>
            <a:ext cx="7772400" cy="1102519"/>
          </a:xfrm>
        </p:spPr>
        <p:txBody>
          <a:bodyPr>
            <a:noAutofit/>
          </a:bodyPr>
          <a:lstStyle/>
          <a:p>
            <a:r>
              <a:rPr lang="pl-PL" sz="2000" dirty="0" smtClean="0"/>
              <a:t>P</a:t>
            </a:r>
            <a:r>
              <a:rPr lang="en-US" sz="2000" dirty="0" err="1" smtClean="0"/>
              <a:t>aper</a:t>
            </a:r>
            <a:r>
              <a:rPr lang="en-US" sz="2000" dirty="0" smtClean="0"/>
              <a:t> –  what can be done:  recycled paper is the greenest option, it </a:t>
            </a:r>
            <a:r>
              <a:rPr lang="en-US" sz="2000" b="1" dirty="0" smtClean="0"/>
              <a:t>uses less energy, water, and produces lower carbon emissions than the manufacturing of non-recycled paper</a:t>
            </a:r>
            <a:r>
              <a:rPr lang="en-US" sz="2000" dirty="0" smtClean="0"/>
              <a:t> and at the same time reduces the amount of waste to landfill toilet paper, books, copybooks, straws</a:t>
            </a:r>
            <a:r>
              <a:rPr lang="pl-PL" sz="2000" dirty="0" smtClean="0"/>
              <a:t/>
            </a:r>
            <a:br>
              <a:rPr lang="pl-PL" sz="2000" dirty="0" smtClean="0"/>
            </a:br>
            <a:r>
              <a:rPr lang="pl-PL" sz="2000" dirty="0" smtClean="0"/>
              <a:t/>
            </a:r>
            <a:br>
              <a:rPr lang="pl-PL" sz="2000" dirty="0" smtClean="0"/>
            </a:br>
            <a:r>
              <a:rPr lang="en-US" sz="2000" dirty="0" smtClean="0"/>
              <a:t/>
            </a:r>
            <a:br>
              <a:rPr lang="en-US" sz="2000" dirty="0" smtClean="0"/>
            </a:br>
            <a:r>
              <a:rPr lang="en-US" sz="2000" dirty="0" smtClean="0"/>
              <a:t/>
            </a:r>
            <a:br>
              <a:rPr lang="en-US" sz="2000" dirty="0" smtClean="0"/>
            </a:br>
            <a:endParaRPr lang="pl-PL" sz="2000" dirty="0"/>
          </a:p>
        </p:txBody>
      </p:sp>
      <p:pic>
        <p:nvPicPr>
          <p:cNvPr id="8194" name="Picture 2" descr="Pojemnik na długopisy z rolek papierowych – DIY – domowy recykling papieru -"/>
          <p:cNvPicPr>
            <a:picLocks noChangeAspect="1" noChangeArrowheads="1"/>
          </p:cNvPicPr>
          <p:nvPr/>
        </p:nvPicPr>
        <p:blipFill>
          <a:blip r:embed="rId2" cstate="print"/>
          <a:srcRect/>
          <a:stretch>
            <a:fillRect/>
          </a:stretch>
        </p:blipFill>
        <p:spPr bwMode="auto">
          <a:xfrm>
            <a:off x="1979712" y="2841742"/>
            <a:ext cx="2571750" cy="1602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Recykling papieru - postarajmy się - Blog firmowy DrTusz"/>
          <p:cNvPicPr>
            <a:picLocks noChangeAspect="1" noChangeArrowheads="1"/>
          </p:cNvPicPr>
          <p:nvPr/>
        </p:nvPicPr>
        <p:blipFill>
          <a:blip r:embed="rId3" cstate="print"/>
          <a:srcRect/>
          <a:stretch>
            <a:fillRect/>
          </a:stretch>
        </p:blipFill>
        <p:spPr bwMode="auto">
          <a:xfrm>
            <a:off x="4787602" y="2841742"/>
            <a:ext cx="2952750"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7" name="Rectangle 5"/>
          <p:cNvSpPr>
            <a:spLocks noChangeArrowheads="1"/>
          </p:cNvSpPr>
          <p:nvPr/>
        </p:nvSpPr>
        <p:spPr bwMode="auto">
          <a:xfrm>
            <a:off x="2915816" y="2193670"/>
            <a:ext cx="3312368" cy="338554"/>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Unicode MS" pitchFamily="34" charset="-128"/>
                <a:cs typeface="Arial" pitchFamily="34" charset="0"/>
              </a:rPr>
              <a:t>1 ton of paper = 17 </a:t>
            </a:r>
            <a:r>
              <a:rPr kumimoji="0" lang="pl-PL" sz="1600" b="0" i="0" u="none" strike="noStrike" cap="none" normalizeH="0" baseline="0" dirty="0" err="1" smtClean="0">
                <a:ln>
                  <a:noFill/>
                </a:ln>
                <a:solidFill>
                  <a:schemeClr val="tx1"/>
                </a:solidFill>
                <a:effectLst/>
                <a:latin typeface="Arial Unicode MS" pitchFamily="34" charset="-128"/>
                <a:cs typeface="Arial" pitchFamily="34" charset="0"/>
              </a:rPr>
              <a:t>trees</a:t>
            </a:r>
            <a:r>
              <a:rPr kumimoji="0" lang="pl-PL" sz="1600" b="0" i="0" u="none" strike="noStrike" cap="none" normalizeH="0" baseline="0" dirty="0" smtClean="0">
                <a:ln>
                  <a:noFill/>
                </a:ln>
                <a:solidFill>
                  <a:schemeClr val="tx1"/>
                </a:solidFill>
                <a:effectLst/>
                <a:latin typeface="Arial Unicode MS" pitchFamily="34" charset="-128"/>
                <a:cs typeface="Arial" pitchFamily="34" charset="0"/>
              </a:rPr>
              <a:t>.</a:t>
            </a:r>
            <a:r>
              <a:rPr kumimoji="0" lang="pl-PL" sz="1200" b="0" i="0" u="none" strike="noStrike" cap="none" normalizeH="0" baseline="0" dirty="0" smtClean="0">
                <a:ln>
                  <a:noFill/>
                </a:ln>
                <a:solidFill>
                  <a:schemeClr val="tx1"/>
                </a:solidFill>
                <a:effectLst/>
                <a:latin typeface="Arial" pitchFamily="34" charset="0"/>
                <a:cs typeface="Arial" pitchFamily="34" charset="0"/>
              </a:rPr>
              <a:t> </a:t>
            </a:r>
            <a:endParaRPr kumimoji="0" lang="pl-PL"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325215"/>
            <a:ext cx="8136904" cy="1102519"/>
          </a:xfrm>
        </p:spPr>
        <p:txBody>
          <a:bodyPr>
            <a:noAutofit/>
          </a:bodyPr>
          <a:lstStyle/>
          <a:p>
            <a:r>
              <a:rPr lang="en-US" sz="2400" dirty="0" smtClean="0"/>
              <a:t>Plastic is one of the most popular and useful materials of modern times and it is important that we </a:t>
            </a:r>
            <a:r>
              <a:rPr lang="en-US" sz="2400" dirty="0" err="1" smtClean="0"/>
              <a:t>optimise</a:t>
            </a:r>
            <a:r>
              <a:rPr lang="en-US" sz="2400" dirty="0" smtClean="0"/>
              <a:t> </a:t>
            </a:r>
            <a:r>
              <a:rPr lang="pl-PL" sz="2400" dirty="0" smtClean="0"/>
              <a:t/>
            </a:r>
            <a:br>
              <a:rPr lang="pl-PL" sz="2400" dirty="0" smtClean="0"/>
            </a:br>
            <a:r>
              <a:rPr lang="en-US" sz="2400" dirty="0" smtClean="0"/>
              <a:t>the lifespan of plastics as much as possible. </a:t>
            </a:r>
            <a:r>
              <a:rPr lang="pl-PL" sz="2400" dirty="0" smtClean="0"/>
              <a:t/>
            </a:r>
            <a:br>
              <a:rPr lang="pl-PL" sz="2400" dirty="0" smtClean="0"/>
            </a:br>
            <a:r>
              <a:rPr lang="pl-PL" sz="800" dirty="0" smtClean="0"/>
              <a:t/>
            </a:r>
            <a:br>
              <a:rPr lang="pl-PL" sz="800" dirty="0" smtClean="0"/>
            </a:br>
            <a:r>
              <a:rPr lang="en-US" sz="2400" dirty="0" smtClean="0"/>
              <a:t>Worldwide we produce 300 million </a:t>
            </a:r>
            <a:r>
              <a:rPr lang="en-US" sz="2400" dirty="0" err="1" smtClean="0"/>
              <a:t>tonnes</a:t>
            </a:r>
            <a:r>
              <a:rPr lang="en-US" sz="2400" dirty="0" smtClean="0"/>
              <a:t> of plastic each year and most people are re-using and recycling their plastics. </a:t>
            </a:r>
            <a:endParaRPr lang="pl-PL" sz="2400" dirty="0"/>
          </a:p>
        </p:txBody>
      </p:sp>
      <p:pic>
        <p:nvPicPr>
          <p:cNvPr id="7170" name="Picture 2" descr="Business Materials – Why You Should Opt For Plastic - IntelligentHQ"/>
          <p:cNvPicPr>
            <a:picLocks noChangeAspect="1" noChangeArrowheads="1"/>
          </p:cNvPicPr>
          <p:nvPr/>
        </p:nvPicPr>
        <p:blipFill>
          <a:blip r:embed="rId2" cstate="print"/>
          <a:srcRect/>
          <a:stretch>
            <a:fillRect/>
          </a:stretch>
        </p:blipFill>
        <p:spPr bwMode="auto">
          <a:xfrm>
            <a:off x="611560" y="3219822"/>
            <a:ext cx="2786082"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4" descr="No, not all plastic is recyclable | king5.com"/>
          <p:cNvPicPr>
            <a:picLocks noChangeAspect="1" noChangeArrowheads="1"/>
          </p:cNvPicPr>
          <p:nvPr/>
        </p:nvPicPr>
        <p:blipFill>
          <a:blip r:embed="rId3" cstate="print"/>
          <a:srcRect/>
          <a:stretch>
            <a:fillRect/>
          </a:stretch>
        </p:blipFill>
        <p:spPr bwMode="auto">
          <a:xfrm>
            <a:off x="3635896" y="3219822"/>
            <a:ext cx="2857500"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4" name="Picture 6" descr="Facts About Plastic For Kids | Uses Of Plastic | DK Find Out"/>
          <p:cNvPicPr>
            <a:picLocks noChangeAspect="1" noChangeArrowheads="1"/>
          </p:cNvPicPr>
          <p:nvPr/>
        </p:nvPicPr>
        <p:blipFill>
          <a:blip r:embed="rId4" cstate="print"/>
          <a:srcRect/>
          <a:stretch>
            <a:fillRect/>
          </a:stretch>
        </p:blipFill>
        <p:spPr bwMode="auto">
          <a:xfrm>
            <a:off x="6732240" y="3219822"/>
            <a:ext cx="1944216"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096" y="195486"/>
            <a:ext cx="9086904" cy="1102519"/>
          </a:xfrm>
        </p:spPr>
        <p:txBody>
          <a:bodyPr>
            <a:noAutofit/>
          </a:bodyPr>
          <a:lstStyle/>
          <a:p>
            <a:r>
              <a:rPr lang="en-US" sz="2000" dirty="0" smtClean="0"/>
              <a:t>Glass is </a:t>
            </a:r>
            <a:r>
              <a:rPr lang="en-US" sz="2000" b="1" dirty="0" smtClean="0"/>
              <a:t>100% recyclable</a:t>
            </a:r>
            <a:r>
              <a:rPr lang="en-US" sz="2000" dirty="0" smtClean="0"/>
              <a:t> and can be recycled endlessly without loss </a:t>
            </a:r>
            <a:r>
              <a:rPr lang="pl-PL" sz="2000" dirty="0" smtClean="0"/>
              <a:t/>
            </a:r>
            <a:br>
              <a:rPr lang="pl-PL" sz="2000" dirty="0" smtClean="0"/>
            </a:br>
            <a:r>
              <a:rPr lang="en-US" sz="2000" dirty="0" smtClean="0"/>
              <a:t>in quality or purity. </a:t>
            </a:r>
            <a:br>
              <a:rPr lang="en-US" sz="2000" dirty="0" smtClean="0"/>
            </a:br>
            <a:r>
              <a:rPr lang="en-US" sz="2000" dirty="0" smtClean="0"/>
              <a:t/>
            </a:r>
            <a:br>
              <a:rPr lang="en-US" sz="2000" dirty="0" smtClean="0"/>
            </a:br>
            <a:endParaRPr lang="pl-PL" sz="2000" dirty="0"/>
          </a:p>
        </p:txBody>
      </p:sp>
      <p:pic>
        <p:nvPicPr>
          <p:cNvPr id="4" name="Picture 2"/>
          <p:cNvPicPr>
            <a:picLocks noChangeAspect="1" noChangeArrowheads="1"/>
          </p:cNvPicPr>
          <p:nvPr/>
        </p:nvPicPr>
        <p:blipFill>
          <a:blip r:embed="rId2" cstate="print"/>
          <a:srcRect/>
          <a:stretch>
            <a:fillRect/>
          </a:stretch>
        </p:blipFill>
        <p:spPr bwMode="auto">
          <a:xfrm>
            <a:off x="1763688" y="843558"/>
            <a:ext cx="5701737" cy="403244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461119"/>
            <a:ext cx="7772400" cy="1102519"/>
          </a:xfrm>
        </p:spPr>
        <p:txBody>
          <a:bodyPr>
            <a:noAutofit/>
          </a:bodyPr>
          <a:lstStyle/>
          <a:p>
            <a:r>
              <a:rPr lang="pl-PL" sz="2400" dirty="0"/>
              <a:t>LANDFILL  - THE MORE WASTE WE REUSE, THE LESS WASTE GOES TO LANDFILLS </a:t>
            </a:r>
            <a:r>
              <a:rPr lang="en-US" sz="2400" dirty="0"/>
              <a:t/>
            </a:r>
            <a:br>
              <a:rPr lang="en-US" sz="2400" dirty="0"/>
            </a:br>
            <a:endParaRPr lang="pl-PL" sz="2400" dirty="0"/>
          </a:p>
        </p:txBody>
      </p:sp>
      <p:pic>
        <p:nvPicPr>
          <p:cNvPr id="4098" name="Picture 2" descr="Poseł KO: Polska to śmietnik Europy. Resort klimatu: Czyste kłamstwo i  manipulacja - Dziennik.pl"/>
          <p:cNvPicPr>
            <a:picLocks noChangeAspect="1" noChangeArrowheads="1"/>
          </p:cNvPicPr>
          <p:nvPr/>
        </p:nvPicPr>
        <p:blipFill>
          <a:blip r:embed="rId2" cstate="print"/>
          <a:srcRect/>
          <a:stretch>
            <a:fillRect/>
          </a:stretch>
        </p:blipFill>
        <p:spPr bwMode="auto">
          <a:xfrm>
            <a:off x="1142976" y="1285866"/>
            <a:ext cx="6786610" cy="3388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1203598"/>
            <a:ext cx="5081218" cy="1102519"/>
          </a:xfrm>
        </p:spPr>
        <p:txBody>
          <a:bodyPr>
            <a:noAutofit/>
          </a:bodyPr>
          <a:lstStyle/>
          <a:p>
            <a:r>
              <a:rPr lang="pl-PL" sz="2000" dirty="0" smtClean="0"/>
              <a:t>Electronic waste- </a:t>
            </a:r>
            <a:r>
              <a:rPr lang="pl-PL" sz="2000" dirty="0" err="1" smtClean="0"/>
              <a:t>Elestronics</a:t>
            </a:r>
            <a:r>
              <a:rPr lang="pl-PL" sz="2000" dirty="0" smtClean="0"/>
              <a:t> </a:t>
            </a:r>
            <a:r>
              <a:rPr lang="pl-PL" sz="2000" dirty="0" err="1" smtClean="0"/>
              <a:t>aslo</a:t>
            </a:r>
            <a:r>
              <a:rPr lang="pl-PL" sz="2000" dirty="0" smtClean="0"/>
              <a:t> </a:t>
            </a:r>
            <a:r>
              <a:rPr lang="pl-PL" sz="2000" dirty="0" err="1" smtClean="0"/>
              <a:t>contain</a:t>
            </a:r>
            <a:r>
              <a:rPr lang="pl-PL" sz="2000" dirty="0" smtClean="0"/>
              <a:t> </a:t>
            </a:r>
            <a:r>
              <a:rPr lang="pl-PL" sz="2000" dirty="0" err="1" smtClean="0"/>
              <a:t>valuable</a:t>
            </a:r>
            <a:r>
              <a:rPr lang="pl-PL" sz="2000" dirty="0" smtClean="0"/>
              <a:t> </a:t>
            </a:r>
            <a:r>
              <a:rPr lang="pl-PL" sz="2000" dirty="0" err="1" smtClean="0"/>
              <a:t>non-renewable</a:t>
            </a:r>
            <a:r>
              <a:rPr lang="pl-PL" sz="2000" dirty="0" smtClean="0"/>
              <a:t> resources </a:t>
            </a:r>
            <a:r>
              <a:rPr lang="en-US" sz="2000" dirty="0" smtClean="0"/>
              <a:t>including gold, silver, copper, platinum, </a:t>
            </a:r>
            <a:r>
              <a:rPr lang="en-US" sz="2000" dirty="0" err="1" smtClean="0"/>
              <a:t>aluminium</a:t>
            </a:r>
            <a:r>
              <a:rPr lang="en-US" sz="2000" dirty="0" smtClean="0"/>
              <a:t> and cobalt. This means when we dispose of them without recycling, we are throwing away precious materials. </a:t>
            </a:r>
            <a:r>
              <a:rPr lang="pl-PL" sz="2000" dirty="0" err="1" smtClean="0"/>
              <a:t>They</a:t>
            </a:r>
            <a:r>
              <a:rPr lang="pl-PL" sz="2000" dirty="0" smtClean="0"/>
              <a:t> </a:t>
            </a:r>
            <a:r>
              <a:rPr lang="pl-PL" sz="2000" dirty="0" err="1" smtClean="0"/>
              <a:t>can</a:t>
            </a:r>
            <a:r>
              <a:rPr lang="pl-PL" sz="2000" dirty="0" smtClean="0"/>
              <a:t> be </a:t>
            </a:r>
            <a:r>
              <a:rPr lang="pl-PL" sz="2000" dirty="0" err="1" smtClean="0"/>
              <a:t>retrieved</a:t>
            </a:r>
            <a:r>
              <a:rPr lang="pl-PL" sz="2000" dirty="0" smtClean="0"/>
              <a:t>!</a:t>
            </a:r>
            <a:br>
              <a:rPr lang="pl-PL" sz="2000" dirty="0" smtClean="0"/>
            </a:br>
            <a:endParaRPr lang="pl-PL" sz="2000" dirty="0"/>
          </a:p>
        </p:txBody>
      </p:sp>
      <p:sp>
        <p:nvSpPr>
          <p:cNvPr id="3" name="Podtytuł 2"/>
          <p:cNvSpPr>
            <a:spLocks noGrp="1"/>
          </p:cNvSpPr>
          <p:nvPr>
            <p:ph type="subTitle" idx="1"/>
          </p:nvPr>
        </p:nvSpPr>
        <p:spPr>
          <a:xfrm>
            <a:off x="3347864" y="3291830"/>
            <a:ext cx="5328592" cy="1215463"/>
          </a:xfrm>
        </p:spPr>
        <p:txBody>
          <a:bodyPr>
            <a:normAutofit/>
          </a:bodyPr>
          <a:lstStyle/>
          <a:p>
            <a:r>
              <a:rPr lang="en-US" sz="2000" dirty="0" smtClean="0">
                <a:solidFill>
                  <a:schemeClr val="tx1"/>
                </a:solidFill>
              </a:rPr>
              <a:t>Find in your city where you can dispose of electronic waste or take it to the nearest electronic store - they also collect e-waste</a:t>
            </a:r>
            <a:endParaRPr lang="pl-PL" sz="2000" dirty="0">
              <a:solidFill>
                <a:schemeClr val="tx1"/>
              </a:solidFill>
            </a:endParaRPr>
          </a:p>
        </p:txBody>
      </p:sp>
      <p:pic>
        <p:nvPicPr>
          <p:cNvPr id="3073" name="Picture 1"/>
          <p:cNvPicPr>
            <a:picLocks noChangeAspect="1" noChangeArrowheads="1"/>
          </p:cNvPicPr>
          <p:nvPr/>
        </p:nvPicPr>
        <p:blipFill>
          <a:blip r:embed="rId2" cstate="print"/>
          <a:srcRect/>
          <a:stretch>
            <a:fillRect/>
          </a:stretch>
        </p:blipFill>
        <p:spPr bwMode="auto">
          <a:xfrm>
            <a:off x="6300191" y="428610"/>
            <a:ext cx="2272337" cy="2414072"/>
          </a:xfrm>
          <a:prstGeom prst="rect">
            <a:avLst/>
          </a:prstGeom>
          <a:noFill/>
          <a:ln w="9525">
            <a:noFill/>
            <a:miter lim="800000"/>
            <a:headEnd/>
            <a:tailEnd/>
          </a:ln>
          <a:effectLst/>
        </p:spPr>
      </p:pic>
      <p:pic>
        <p:nvPicPr>
          <p:cNvPr id="3075" name="Picture 3" descr="Nie &quot;chomikujmy&quot; elektrośmieci Żoliborz | iZoliborz.pl"/>
          <p:cNvPicPr>
            <a:picLocks noChangeAspect="1" noChangeArrowheads="1"/>
          </p:cNvPicPr>
          <p:nvPr/>
        </p:nvPicPr>
        <p:blipFill>
          <a:blip r:embed="rId3" cstate="print"/>
          <a:srcRect/>
          <a:stretch>
            <a:fillRect/>
          </a:stretch>
        </p:blipFill>
        <p:spPr bwMode="auto">
          <a:xfrm>
            <a:off x="571472" y="2786064"/>
            <a:ext cx="3033111" cy="1721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210</Words>
  <Application>Microsoft Office PowerPoint</Application>
  <PresentationFormat>Pokaz na ekranie (16:9)</PresentationFormat>
  <Paragraphs>23</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Slajd 1</vt:lpstr>
      <vt:lpstr>Let’s promote sharing things!</vt:lpstr>
      <vt:lpstr>Slajd 3</vt:lpstr>
      <vt:lpstr>Household waste - sort it !   </vt:lpstr>
      <vt:lpstr>Paper –  what can be done:  recycled paper is the greenest option, it uses less energy, water, and produces lower carbon emissions than the manufacturing of non-recycled paper and at the same time reduces the amount of waste to landfill toilet paper, books, copybooks, straws    </vt:lpstr>
      <vt:lpstr>Plastic is one of the most popular and useful materials of modern times and it is important that we optimise  the lifespan of plastics as much as possible.   Worldwide we produce 300 million tonnes of plastic each year and most people are re-using and recycling their plastics. </vt:lpstr>
      <vt:lpstr>Glass is 100% recyclable and can be recycled endlessly without loss  in quality or purity.   </vt:lpstr>
      <vt:lpstr>LANDFILL  - THE MORE WASTE WE REUSE, THE LESS WASTE GOES TO LANDFILLS  </vt:lpstr>
      <vt:lpstr>Electronic waste- Elestronics aslo contain valuable non-renewable resources including gold, silver, copper, platinum, aluminium and cobalt. This means when we dispose of them without recycling, we are throwing away precious materials. They can be retrieved! </vt:lpstr>
      <vt:lpstr>   Common mistakes: don’t do it!     - when you dispose of a plastic bottle, open i  - don’t put old ceramics or mirrors to the container with glass  - don’t put bio-waste in proper containers in plastic bags!       </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ania</dc:creator>
  <cp:lastModifiedBy>ania</cp:lastModifiedBy>
  <cp:revision>26</cp:revision>
  <dcterms:created xsi:type="dcterms:W3CDTF">2022-04-12T14:13:58Z</dcterms:created>
  <dcterms:modified xsi:type="dcterms:W3CDTF">2022-04-13T21:24:36Z</dcterms:modified>
</cp:coreProperties>
</file>