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5" r:id="rId3"/>
    <p:sldId id="279" r:id="rId4"/>
    <p:sldId id="280" r:id="rId5"/>
    <p:sldId id="276" r:id="rId6"/>
    <p:sldId id="284" r:id="rId7"/>
    <p:sldId id="277" r:id="rId8"/>
    <p:sldId id="278" r:id="rId9"/>
    <p:sldId id="281" r:id="rId10"/>
    <p:sldId id="285" r:id="rId11"/>
    <p:sldId id="282" r:id="rId12"/>
    <p:sldId id="283" r:id="rId13"/>
    <p:sldId id="266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99"/>
    <a:srgbClr val="1DAE16"/>
    <a:srgbClr val="F4BAEC"/>
    <a:srgbClr val="6BA4C7"/>
    <a:srgbClr val="CEF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94" autoAdjust="0"/>
  </p:normalViewPr>
  <p:slideViewPr>
    <p:cSldViewPr snapToGrid="0">
      <p:cViewPr varScale="1">
        <p:scale>
          <a:sx n="97" d="100"/>
          <a:sy n="97" d="100"/>
        </p:scale>
        <p:origin x="96" y="4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accent1_5" csCatId="accent1" phldr="1"/>
      <dgm:spPr/>
      <dgm:t>
        <a:bodyPr rtlCol="0"/>
        <a:lstStyle/>
        <a:p>
          <a:pPr rtl="0"/>
          <a:endParaRPr lang="en-US"/>
        </a:p>
      </dgm:t>
    </dgm:pt>
    <dgm:pt modelId="{012EDDC6-207F-4EE3-9DEB-146599520561}">
      <dgm:prSet phldrT="[Text]"/>
      <dgm:spPr>
        <a:blipFill rotWithShape="0">
          <a:blip xmlns:r="http://schemas.openxmlformats.org/officeDocument/2006/relationships" r:embed="rId1"/>
          <a:srcRect/>
          <a:stretch>
            <a:fillRect t="-1000" b="-1000"/>
          </a:stretch>
        </a:blipFill>
      </dgm:spPr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1850CBD5-1A99-4F4F-897C-451AA66F1516}" type="parTrans" cxnId="{A9676025-22BC-4F10-8860-B270A6112553}">
      <dgm:prSet/>
      <dgm:spPr/>
      <dgm:t>
        <a:bodyPr rtlCol="0"/>
        <a:lstStyle/>
        <a:p>
          <a:pPr rtl="0"/>
          <a:endParaRPr lang="en-US"/>
        </a:p>
      </dgm:t>
    </dgm:pt>
    <dgm:pt modelId="{7985EE53-BD3D-4DB3-B5BD-6B9FFA75B9E6}" type="sibTrans" cxnId="{A9676025-22BC-4F10-8860-B270A6112553}">
      <dgm:prSet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Arrow between Step 1 and Step 2"/>
        </a:ext>
      </dgm:extLst>
    </dgm:pt>
    <dgm:pt modelId="{38FB0022-09EC-4D6F-86C0-C813C6F2F39A}">
      <dgm:prSet phldrT="[Text]"/>
      <dgm:spPr>
        <a:blipFill rotWithShape="0">
          <a:blip xmlns:r="http://schemas.openxmlformats.org/officeDocument/2006/relationships" r:embed="rId2"/>
          <a:srcRect/>
          <a:stretch>
            <a:fillRect l="-5000" r="-5000"/>
          </a:stretch>
        </a:blipFill>
      </dgm:spPr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A0BBE5C2-C8CF-4F12-974F-53039E6D00EC}" type="parTrans" cxnId="{9A1C775D-7DDB-48F9-97D9-490A63DE2A86}">
      <dgm:prSet/>
      <dgm:spPr/>
      <dgm:t>
        <a:bodyPr rtlCol="0"/>
        <a:lstStyle/>
        <a:p>
          <a:pPr rtl="0"/>
          <a:endParaRPr lang="en-US"/>
        </a:p>
      </dgm:t>
    </dgm:pt>
    <dgm:pt modelId="{EA86A114-EBD1-49CF-AB76-042FF3D636A5}" type="sibTrans" cxnId="{9A1C775D-7DDB-48F9-97D9-490A63DE2A86}">
      <dgm:prSet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Arrow between Step 3 and Step 4"/>
        </a:ext>
      </dgm:extLst>
    </dgm:pt>
    <dgm:pt modelId="{9131EDB8-27A6-42FD-A541-052EFC01D4C6}">
      <dgm:prSet phldrT="[Text]"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6EC3601D-D6CE-49D7-9229-0442323129DA}" type="parTrans" cxnId="{198EE807-14A4-40FA-B030-5F9F79A9713E}">
      <dgm:prSet/>
      <dgm:spPr/>
      <dgm:t>
        <a:bodyPr rtlCol="0"/>
        <a:lstStyle/>
        <a:p>
          <a:pPr rtl="0"/>
          <a:endParaRPr lang="en-US"/>
        </a:p>
      </dgm:t>
    </dgm:pt>
    <dgm:pt modelId="{13A2EB04-B868-427A-B17F-16729BFA55DA}" type="sibTrans" cxnId="{198EE807-14A4-40FA-B030-5F9F79A9713E}">
      <dgm:prSet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Arrow between Step 4 and Step 5"/>
        </a:ext>
      </dgm:extLst>
    </dgm:pt>
    <dgm:pt modelId="{23116FF9-AEB9-43F5-882D-9ECB1FD5DE18}">
      <dgm:prSet phldrT="[Text]"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Step 5 title"/>
        </a:ext>
      </dgm:extLst>
    </dgm:pt>
    <dgm:pt modelId="{86229775-B50F-4220-B88B-07C4BA05CEAC}" type="parTrans" cxnId="{97323DE5-E2BF-422D-8188-D2445F20223B}">
      <dgm:prSet/>
      <dgm:spPr/>
      <dgm:t>
        <a:bodyPr rtlCol="0"/>
        <a:lstStyle/>
        <a:p>
          <a:pPr rtl="0"/>
          <a:endParaRPr lang="en-US"/>
        </a:p>
      </dgm:t>
    </dgm:pt>
    <dgm:pt modelId="{BEE765C7-6165-4808-9B3B-A6627557B77F}" type="sibTrans" cxnId="{97323DE5-E2BF-422D-8188-D2445F20223B}">
      <dgm:prSet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Arrow between Step 5 and Step 1"/>
        </a:ext>
      </dgm:extLst>
    </dgm:pt>
    <dgm:pt modelId="{DA2EE66E-1894-4E15-A659-CCDCFE4DAD65}">
      <dgm:prSet phldrT="[Text]"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21005F9D-878A-4CC9-A13A-8A9C577A9239}" type="parTrans" cxnId="{64DAF508-E1BA-4EDC-A97D-EE1A011CB9E0}">
      <dgm:prSet/>
      <dgm:spPr/>
      <dgm:t>
        <a:bodyPr rtlCol="0"/>
        <a:lstStyle/>
        <a:p>
          <a:pPr rtl="0"/>
          <a:endParaRPr lang="en-US"/>
        </a:p>
      </dgm:t>
    </dgm:pt>
    <dgm:pt modelId="{612BA10D-4F4F-4BF6-9059-06A94BDAF34E}" type="sibTrans" cxnId="{64DAF508-E1BA-4EDC-A97D-EE1A011CB9E0}">
      <dgm:prSet/>
      <dgm:spPr/>
      <dgm:t>
        <a:bodyPr rtlCol="0"/>
        <a:lstStyle/>
        <a:p>
          <a:pPr rtl="0"/>
          <a:endParaRPr lang="pl-PL" noProof="0" dirty="0">
            <a:solidFill>
              <a:srgbClr val="1DAE16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Arrow between Step 2 and Step 3"/>
        </a:ext>
      </dgm:extLs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</dgm:pt>
    <dgm:pt modelId="{558890D5-4F42-4C33-B381-CD393B37A1FF}" type="pres">
      <dgm:prSet presAssocID="{012EDDC6-207F-4EE3-9DEB-146599520561}" presName="node" presStyleLbl="node1" presStyleIdx="0" presStyleCnt="5" custScaleX="97618" custScaleY="101367" custRadScaleRad="100480" custRadScaleInc="1169">
        <dgm:presLayoutVars>
          <dgm:bulletEnabled val="1"/>
        </dgm:presLayoutVars>
      </dgm:prSet>
      <dgm:spPr/>
    </dgm:pt>
    <dgm:pt modelId="{973C755A-5077-47FB-BDC0-FF7A84FD3F26}" type="pres">
      <dgm:prSet presAssocID="{7985EE53-BD3D-4DB3-B5BD-6B9FFA75B9E6}" presName="sibTrans" presStyleLbl="sibTrans2D1" presStyleIdx="0" presStyleCnt="5"/>
      <dgm:spPr/>
    </dgm:pt>
    <dgm:pt modelId="{746707A3-847D-4DEF-8437-C19565999197}" type="pres">
      <dgm:prSet presAssocID="{7985EE53-BD3D-4DB3-B5BD-6B9FFA75B9E6}" presName="connectorText" presStyleLbl="sibTrans2D1" presStyleIdx="0" presStyleCnt="5"/>
      <dgm:spPr/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</dgm:pt>
    <dgm:pt modelId="{719BC63E-F731-4648-BC28-EDC25FC57AA9}" type="pres">
      <dgm:prSet presAssocID="{612BA10D-4F4F-4BF6-9059-06A94BDAF34E}" presName="sibTrans" presStyleLbl="sibTrans2D1" presStyleIdx="1" presStyleCnt="5"/>
      <dgm:spPr/>
    </dgm:pt>
    <dgm:pt modelId="{018B9E75-742E-4303-A16C-8A821310EF15}" type="pres">
      <dgm:prSet presAssocID="{612BA10D-4F4F-4BF6-9059-06A94BDAF34E}" presName="connectorText" presStyleLbl="sibTrans2D1" presStyleIdx="1" presStyleCnt="5"/>
      <dgm:spPr/>
    </dgm:pt>
    <dgm:pt modelId="{91CB6799-0928-4E01-9EDA-41B17BB04FAF}" type="pres">
      <dgm:prSet presAssocID="{38FB0022-09EC-4D6F-86C0-C813C6F2F39A}" presName="node" presStyleLbl="node1" presStyleIdx="2" presStyleCnt="5" custRadScaleRad="102062" custRadScaleInc="6418">
        <dgm:presLayoutVars>
          <dgm:bulletEnabled val="1"/>
        </dgm:presLayoutVars>
      </dgm:prSet>
      <dgm:spPr/>
    </dgm:pt>
    <dgm:pt modelId="{3701657F-6946-4A4C-877D-2A88A526B7E1}" type="pres">
      <dgm:prSet presAssocID="{EA86A114-EBD1-49CF-AB76-042FF3D636A5}" presName="sibTrans" presStyleLbl="sibTrans2D1" presStyleIdx="2" presStyleCnt="5"/>
      <dgm:spPr/>
    </dgm:pt>
    <dgm:pt modelId="{A60042D3-910C-4160-96CD-1A63C2C4C0FB}" type="pres">
      <dgm:prSet presAssocID="{EA86A114-EBD1-49CF-AB76-042FF3D636A5}" presName="connectorText" presStyleLbl="sibTrans2D1" presStyleIdx="2" presStyleCnt="5"/>
      <dgm:spPr/>
    </dgm:pt>
    <dgm:pt modelId="{28372633-A8CE-4898-AF86-305447452F30}" type="pres">
      <dgm:prSet presAssocID="{9131EDB8-27A6-42FD-A541-052EFC01D4C6}" presName="node" presStyleLbl="node1" presStyleIdx="3" presStyleCnt="5">
        <dgm:presLayoutVars>
          <dgm:bulletEnabled val="1"/>
        </dgm:presLayoutVars>
      </dgm:prSet>
      <dgm:spPr/>
    </dgm:pt>
    <dgm:pt modelId="{3BFA7701-5D17-48E5-8EAF-0CE4B894FCD8}" type="pres">
      <dgm:prSet presAssocID="{13A2EB04-B868-427A-B17F-16729BFA55DA}" presName="sibTrans" presStyleLbl="sibTrans2D1" presStyleIdx="3" presStyleCnt="5"/>
      <dgm:spPr/>
    </dgm:pt>
    <dgm:pt modelId="{2F68EEE9-28D4-49EC-A4B1-C191492E34F2}" type="pres">
      <dgm:prSet presAssocID="{13A2EB04-B868-427A-B17F-16729BFA55DA}" presName="connectorText" presStyleLbl="sibTrans2D1" presStyleIdx="3" presStyleCnt="5"/>
      <dgm:spPr/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</dgm:pt>
    <dgm:pt modelId="{670EC530-2BF9-418C-9EBE-CFD33FE15D7D}" type="pres">
      <dgm:prSet presAssocID="{BEE765C7-6165-4808-9B3B-A6627557B77F}" presName="sibTrans" presStyleLbl="sibTrans2D1" presStyleIdx="4" presStyleCnt="5"/>
      <dgm:spPr/>
    </dgm:pt>
    <dgm:pt modelId="{75E8BE9C-270B-4810-939F-EB750969C50A}" type="pres">
      <dgm:prSet presAssocID="{BEE765C7-6165-4808-9B3B-A6627557B77F}" presName="connectorText" presStyleLbl="sibTrans2D1" presStyleIdx="4" presStyleCnt="5"/>
      <dgm:spPr/>
    </dgm:pt>
  </dgm:ptLst>
  <dgm:cxnLst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08C26720-4CBB-4226-9FAA-5FA72C464F41}" type="presOf" srcId="{612BA10D-4F4F-4BF6-9059-06A94BDAF34E}" destId="{018B9E75-742E-4303-A16C-8A821310EF15}" srcOrd="1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54F8772A-7F81-4F90-B03D-21A18269F8D4}" type="presOf" srcId="{DA2EE66E-1894-4E15-A659-CCDCFE4DAD65}" destId="{7C5A343C-E262-450D-959C-A644EA0CABBE}" srcOrd="0" destOrd="0" presId="urn:microsoft.com/office/officeart/2005/8/layout/cycle2"/>
    <dgm:cxn modelId="{6BAAF43C-7E5B-435B-A7D7-29098A98B81E}" type="presOf" srcId="{7985EE53-BD3D-4DB3-B5BD-6B9FFA75B9E6}" destId="{973C755A-5077-47FB-BDC0-FF7A84FD3F26}" srcOrd="0" destOrd="0" presId="urn:microsoft.com/office/officeart/2005/8/layout/cycle2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2E4A0F44-C22C-4A79-B441-BE1F243004F3}" type="presOf" srcId="{612BA10D-4F4F-4BF6-9059-06A94BDAF34E}" destId="{719BC63E-F731-4648-BC28-EDC25FC57AA9}" srcOrd="0" destOrd="0" presId="urn:microsoft.com/office/officeart/2005/8/layout/cycle2"/>
    <dgm:cxn modelId="{22D86A64-D851-411D-98DD-66DB08D887DE}" type="presOf" srcId="{012EDDC6-207F-4EE3-9DEB-146599520561}" destId="{558890D5-4F42-4C33-B381-CD393B37A1FF}" srcOrd="0" destOrd="0" presId="urn:microsoft.com/office/officeart/2005/8/layout/cycle2"/>
    <dgm:cxn modelId="{70A15E49-F97C-4E32-8474-DA58034FE49C}" type="presOf" srcId="{7985EE53-BD3D-4DB3-B5BD-6B9FFA75B9E6}" destId="{746707A3-847D-4DEF-8437-C19565999197}" srcOrd="1" destOrd="0" presId="urn:microsoft.com/office/officeart/2005/8/layout/cycle2"/>
    <dgm:cxn modelId="{66822E6F-E441-4678-A445-668144701D63}" type="presOf" srcId="{13A2EB04-B868-427A-B17F-16729BFA55DA}" destId="{2F68EEE9-28D4-49EC-A4B1-C191492E34F2}" srcOrd="1" destOrd="0" presId="urn:microsoft.com/office/officeart/2005/8/layout/cycle2"/>
    <dgm:cxn modelId="{8426E189-4684-4E41-AAAC-C4772D18A644}" type="presOf" srcId="{38FB0022-09EC-4D6F-86C0-C813C6F2F39A}" destId="{91CB6799-0928-4E01-9EDA-41B17BB04FAF}" srcOrd="0" destOrd="0" presId="urn:microsoft.com/office/officeart/2005/8/layout/cycle2"/>
    <dgm:cxn modelId="{3EDF7B8C-7598-4E0B-B3E9-3F82986F4CD4}" type="presOf" srcId="{9131EDB8-27A6-42FD-A541-052EFC01D4C6}" destId="{28372633-A8CE-4898-AF86-305447452F30}" srcOrd="0" destOrd="0" presId="urn:microsoft.com/office/officeart/2005/8/layout/cycle2"/>
    <dgm:cxn modelId="{04CB5DA5-3FF2-4B6D-8DE7-1F090C09BE47}" type="presOf" srcId="{EA86A114-EBD1-49CF-AB76-042FF3D636A5}" destId="{3701657F-6946-4A4C-877D-2A88A526B7E1}" srcOrd="0" destOrd="0" presId="urn:microsoft.com/office/officeart/2005/8/layout/cycle2"/>
    <dgm:cxn modelId="{70E930A6-C827-4F72-B6F2-9BC8DC8AB8CD}" type="presOf" srcId="{23116FF9-AEB9-43F5-882D-9ECB1FD5DE18}" destId="{4DD53E4A-81C3-4CAD-B31F-4C20BA5CFCD7}" srcOrd="0" destOrd="0" presId="urn:microsoft.com/office/officeart/2005/8/layout/cycle2"/>
    <dgm:cxn modelId="{5637A8D1-6DDD-43E0-A654-B84F12CA0E6D}" type="presOf" srcId="{EA86A114-EBD1-49CF-AB76-042FF3D636A5}" destId="{A60042D3-910C-4160-96CD-1A63C2C4C0FB}" srcOrd="1" destOrd="0" presId="urn:microsoft.com/office/officeart/2005/8/layout/cycle2"/>
    <dgm:cxn modelId="{E6D814D4-FE86-41BE-AC34-7861C8901BCD}" type="presOf" srcId="{13633CBA-2502-434A-928C-6EC6967F259D}" destId="{EA3ADED0-C9AD-4C17-98CE-D872DACD90E8}" srcOrd="0" destOrd="0" presId="urn:microsoft.com/office/officeart/2005/8/layout/cycle2"/>
    <dgm:cxn modelId="{178C50D8-77D8-41C7-84A7-20D85C0A1825}" type="presOf" srcId="{BEE765C7-6165-4808-9B3B-A6627557B77F}" destId="{670EC530-2BF9-418C-9EBE-CFD33FE15D7D}" srcOrd="0" destOrd="0" presId="urn:microsoft.com/office/officeart/2005/8/layout/cycle2"/>
    <dgm:cxn modelId="{6A3565DD-D04C-4E82-B5A0-4809B84DBC70}" type="presOf" srcId="{13A2EB04-B868-427A-B17F-16729BFA55DA}" destId="{3BFA7701-5D17-48E5-8EAF-0CE4B894FCD8}" srcOrd="0" destOrd="0" presId="urn:microsoft.com/office/officeart/2005/8/layout/cycle2"/>
    <dgm:cxn modelId="{142518E3-74EC-49D4-B3EA-D407F6E4F483}" type="presOf" srcId="{BEE765C7-6165-4808-9B3B-A6627557B77F}" destId="{75E8BE9C-270B-4810-939F-EB750969C50A}" srcOrd="1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DFA86892-7D69-4BFB-B34F-2C8C07271E8B}" type="presParOf" srcId="{EA3ADED0-C9AD-4C17-98CE-D872DACD90E8}" destId="{558890D5-4F42-4C33-B381-CD393B37A1FF}" srcOrd="0" destOrd="0" presId="urn:microsoft.com/office/officeart/2005/8/layout/cycle2"/>
    <dgm:cxn modelId="{7F9B98CF-1D17-4778-A91B-7B74EBAA0FA8}" type="presParOf" srcId="{EA3ADED0-C9AD-4C17-98CE-D872DACD90E8}" destId="{973C755A-5077-47FB-BDC0-FF7A84FD3F26}" srcOrd="1" destOrd="0" presId="urn:microsoft.com/office/officeart/2005/8/layout/cycle2"/>
    <dgm:cxn modelId="{58B0DBF7-4E3D-49F6-8D26-ACACE46843EA}" type="presParOf" srcId="{973C755A-5077-47FB-BDC0-FF7A84FD3F26}" destId="{746707A3-847D-4DEF-8437-C19565999197}" srcOrd="0" destOrd="0" presId="urn:microsoft.com/office/officeart/2005/8/layout/cycle2"/>
    <dgm:cxn modelId="{381EE5FA-8238-4893-AAE3-669FE20776B0}" type="presParOf" srcId="{EA3ADED0-C9AD-4C17-98CE-D872DACD90E8}" destId="{7C5A343C-E262-450D-959C-A644EA0CABBE}" srcOrd="2" destOrd="0" presId="urn:microsoft.com/office/officeart/2005/8/layout/cycle2"/>
    <dgm:cxn modelId="{516E789B-A1EF-4A99-AEAC-BA725AC33E92}" type="presParOf" srcId="{EA3ADED0-C9AD-4C17-98CE-D872DACD90E8}" destId="{719BC63E-F731-4648-BC28-EDC25FC57AA9}" srcOrd="3" destOrd="0" presId="urn:microsoft.com/office/officeart/2005/8/layout/cycle2"/>
    <dgm:cxn modelId="{13FBEBCD-DC9D-4FEF-AE29-4C9E0849BF3F}" type="presParOf" srcId="{719BC63E-F731-4648-BC28-EDC25FC57AA9}" destId="{018B9E75-742E-4303-A16C-8A821310EF15}" srcOrd="0" destOrd="0" presId="urn:microsoft.com/office/officeart/2005/8/layout/cycle2"/>
    <dgm:cxn modelId="{FB008668-0FF3-46C7-8959-1F236FB4F4D0}" type="presParOf" srcId="{EA3ADED0-C9AD-4C17-98CE-D872DACD90E8}" destId="{91CB6799-0928-4E01-9EDA-41B17BB04FAF}" srcOrd="4" destOrd="0" presId="urn:microsoft.com/office/officeart/2005/8/layout/cycle2"/>
    <dgm:cxn modelId="{971F10E2-5CED-4C4E-9252-D755753EA2E9}" type="presParOf" srcId="{EA3ADED0-C9AD-4C17-98CE-D872DACD90E8}" destId="{3701657F-6946-4A4C-877D-2A88A526B7E1}" srcOrd="5" destOrd="0" presId="urn:microsoft.com/office/officeart/2005/8/layout/cycle2"/>
    <dgm:cxn modelId="{A68F6CC6-1A0A-4333-8003-8FEDD4F0E677}" type="presParOf" srcId="{3701657F-6946-4A4C-877D-2A88A526B7E1}" destId="{A60042D3-910C-4160-96CD-1A63C2C4C0FB}" srcOrd="0" destOrd="0" presId="urn:microsoft.com/office/officeart/2005/8/layout/cycle2"/>
    <dgm:cxn modelId="{10A74CE4-5A25-4509-ADD3-06BB9CEF21C7}" type="presParOf" srcId="{EA3ADED0-C9AD-4C17-98CE-D872DACD90E8}" destId="{28372633-A8CE-4898-AF86-305447452F30}" srcOrd="6" destOrd="0" presId="urn:microsoft.com/office/officeart/2005/8/layout/cycle2"/>
    <dgm:cxn modelId="{1B430A39-072A-40C5-B4BD-47B08DF907B6}" type="presParOf" srcId="{EA3ADED0-C9AD-4C17-98CE-D872DACD90E8}" destId="{3BFA7701-5D17-48E5-8EAF-0CE4B894FCD8}" srcOrd="7" destOrd="0" presId="urn:microsoft.com/office/officeart/2005/8/layout/cycle2"/>
    <dgm:cxn modelId="{46827EAB-B72B-42D7-AFD7-E30968E9F4C3}" type="presParOf" srcId="{3BFA7701-5D17-48E5-8EAF-0CE4B894FCD8}" destId="{2F68EEE9-28D4-49EC-A4B1-C191492E34F2}" srcOrd="0" destOrd="0" presId="urn:microsoft.com/office/officeart/2005/8/layout/cycle2"/>
    <dgm:cxn modelId="{9F3F7806-C569-417D-8EC1-52CA3866F5CB}" type="presParOf" srcId="{EA3ADED0-C9AD-4C17-98CE-D872DACD90E8}" destId="{4DD53E4A-81C3-4CAD-B31F-4C20BA5CFCD7}" srcOrd="8" destOrd="0" presId="urn:microsoft.com/office/officeart/2005/8/layout/cycle2"/>
    <dgm:cxn modelId="{30A9895D-4071-42A8-815E-0C83C1883982}" type="presParOf" srcId="{EA3ADED0-C9AD-4C17-98CE-D872DACD90E8}" destId="{670EC530-2BF9-418C-9EBE-CFD33FE15D7D}" srcOrd="9" destOrd="0" presId="urn:microsoft.com/office/officeart/2005/8/layout/cycle2"/>
    <dgm:cxn modelId="{687D3A8C-60B6-45BD-AF82-A0D5A13C4B1D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2192593" y="-4987"/>
          <a:ext cx="1574076" cy="163452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rtlCol="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noProof="0" dirty="0"/>
        </a:p>
      </dsp:txBody>
      <dsp:txXfrm>
        <a:off x="2423111" y="234384"/>
        <a:ext cx="1113040" cy="1155786"/>
      </dsp:txXfrm>
    </dsp:sp>
    <dsp:sp modelId="{973C755A-5077-47FB-BDC0-FF7A84FD3F26}">
      <dsp:nvSpPr>
        <dsp:cNvPr id="0" name=""/>
        <dsp:cNvSpPr/>
      </dsp:nvSpPr>
      <dsp:spPr>
        <a:xfrm rot="2172750">
          <a:off x="3724698" y="1242197"/>
          <a:ext cx="427386" cy="544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 noProof="0" dirty="0"/>
        </a:p>
      </dsp:txBody>
      <dsp:txXfrm>
        <a:off x="3737082" y="1313166"/>
        <a:ext cx="299170" cy="326527"/>
      </dsp:txXfrm>
    </dsp:sp>
    <dsp:sp modelId="{7C5A343C-E262-450D-959C-A644EA0CABBE}">
      <dsp:nvSpPr>
        <dsp:cNvPr id="0" name=""/>
        <dsp:cNvSpPr/>
      </dsp:nvSpPr>
      <dsp:spPr>
        <a:xfrm>
          <a:off x="4117721" y="1429721"/>
          <a:ext cx="1612485" cy="161248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rtlCol="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noProof="0" dirty="0"/>
        </a:p>
      </dsp:txBody>
      <dsp:txXfrm>
        <a:off x="4353864" y="1665864"/>
        <a:ext cx="1140199" cy="1140199"/>
      </dsp:txXfrm>
    </dsp:sp>
    <dsp:sp modelId="{719BC63E-F731-4648-BC28-EDC25FC57AA9}">
      <dsp:nvSpPr>
        <dsp:cNvPr id="0" name=""/>
        <dsp:cNvSpPr/>
      </dsp:nvSpPr>
      <dsp:spPr>
        <a:xfrm rot="6539881">
          <a:off x="4313133" y="3103961"/>
          <a:ext cx="436610" cy="544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7425"/>
            <a:satOff val="-17711"/>
            <a:lumOff val="119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 noProof="0" dirty="0">
            <a:solidFill>
              <a:srgbClr val="1DAE16"/>
            </a:solidFill>
          </a:endParaRPr>
        </a:p>
      </dsp:txBody>
      <dsp:txXfrm rot="10800000">
        <a:off x="4399944" y="3150880"/>
        <a:ext cx="305627" cy="326527"/>
      </dsp:txXfrm>
    </dsp:sp>
    <dsp:sp modelId="{91CB6799-0928-4E01-9EDA-41B17BB04FAF}">
      <dsp:nvSpPr>
        <dsp:cNvPr id="0" name=""/>
        <dsp:cNvSpPr/>
      </dsp:nvSpPr>
      <dsp:spPr>
        <a:xfrm>
          <a:off x="3324626" y="3733296"/>
          <a:ext cx="1612485" cy="1612485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rtlCol="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noProof="0" dirty="0"/>
        </a:p>
      </dsp:txBody>
      <dsp:txXfrm>
        <a:off x="3560769" y="3969439"/>
        <a:ext cx="1140199" cy="1140199"/>
      </dsp:txXfrm>
    </dsp:sp>
    <dsp:sp modelId="{3701657F-6946-4A4C-877D-2A88A526B7E1}">
      <dsp:nvSpPr>
        <dsp:cNvPr id="0" name=""/>
        <dsp:cNvSpPr/>
      </dsp:nvSpPr>
      <dsp:spPr>
        <a:xfrm rot="10800000">
          <a:off x="2750862" y="4267432"/>
          <a:ext cx="405459" cy="544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4850"/>
            <a:satOff val="-35421"/>
            <a:lumOff val="23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 noProof="0" dirty="0"/>
        </a:p>
      </dsp:txBody>
      <dsp:txXfrm rot="10800000">
        <a:off x="2872500" y="4376275"/>
        <a:ext cx="283821" cy="326527"/>
      </dsp:txXfrm>
    </dsp:sp>
    <dsp:sp modelId="{28372633-A8CE-4898-AF86-305447452F30}">
      <dsp:nvSpPr>
        <dsp:cNvPr id="0" name=""/>
        <dsp:cNvSpPr/>
      </dsp:nvSpPr>
      <dsp:spPr>
        <a:xfrm>
          <a:off x="947122" y="3733296"/>
          <a:ext cx="1612485" cy="161248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rtlCol="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noProof="0" dirty="0"/>
        </a:p>
      </dsp:txBody>
      <dsp:txXfrm>
        <a:off x="1183265" y="3969439"/>
        <a:ext cx="1140199" cy="1140199"/>
      </dsp:txXfrm>
    </dsp:sp>
    <dsp:sp modelId="{3BFA7701-5D17-48E5-8EAF-0CE4B894FCD8}">
      <dsp:nvSpPr>
        <dsp:cNvPr id="0" name=""/>
        <dsp:cNvSpPr/>
      </dsp:nvSpPr>
      <dsp:spPr>
        <a:xfrm rot="15120000">
          <a:off x="1168325" y="3127195"/>
          <a:ext cx="429107" cy="544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2275"/>
            <a:satOff val="-53132"/>
            <a:lumOff val="357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 noProof="0" dirty="0"/>
        </a:p>
      </dsp:txBody>
      <dsp:txXfrm rot="10800000">
        <a:off x="1252581" y="3297254"/>
        <a:ext cx="300375" cy="326527"/>
      </dsp:txXfrm>
    </dsp:sp>
    <dsp:sp modelId="{4DD53E4A-81C3-4CAD-B31F-4C20BA5CFCD7}">
      <dsp:nvSpPr>
        <dsp:cNvPr id="0" name=""/>
        <dsp:cNvSpPr/>
      </dsp:nvSpPr>
      <dsp:spPr>
        <a:xfrm>
          <a:off x="198645" y="1429721"/>
          <a:ext cx="1612485" cy="161248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rtlCol="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noProof="0" dirty="0"/>
        </a:p>
      </dsp:txBody>
      <dsp:txXfrm>
        <a:off x="434788" y="1665864"/>
        <a:ext cx="1140199" cy="1140199"/>
      </dsp:txXfrm>
    </dsp:sp>
    <dsp:sp modelId="{670EC530-2BF9-418C-9EBE-CFD33FE15D7D}">
      <dsp:nvSpPr>
        <dsp:cNvPr id="0" name=""/>
        <dsp:cNvSpPr/>
      </dsp:nvSpPr>
      <dsp:spPr>
        <a:xfrm rot="19452622">
          <a:off x="1765628" y="1256601"/>
          <a:ext cx="440537" cy="544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49700"/>
            <a:satOff val="-70843"/>
            <a:lumOff val="47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 noProof="0" dirty="0"/>
        </a:p>
      </dsp:txBody>
      <dsp:txXfrm>
        <a:off x="1778106" y="1404089"/>
        <a:ext cx="308376" cy="326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443458-D436-405E-A60B-6AC52C57AD4B}" type="datetime1">
              <a:rPr lang="pl-PL" smtClean="0"/>
              <a:t>27-03-2022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D0151B-5657-4D14-AC1F-A75B74BC49A7}" type="datetime1">
              <a:rPr lang="pl-PL" noProof="0" smtClean="0"/>
              <a:t>27-03-2022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0665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757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942FC2-A162-47B3-989B-571A6241496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00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929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184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81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486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751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5452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1717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511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7" descr="Puszyste białe chmury na ciemnobłękitnym nieb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Obraz 9" descr="Kiełkująca roślina — zbliżeni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Obraz 10" descr="Fal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77D93D-CEE9-4C17-9365-472B9ADDDD70}" type="datetime1">
              <a:rPr lang="pl-PL" noProof="0" smtClean="0"/>
              <a:t>27-03-2022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6605C-0DF6-4C9B-A517-626770E65C65}" type="datetime1">
              <a:rPr lang="pl-PL" noProof="0" smtClean="0"/>
              <a:t>27-03-2022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mkni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E6EF848A-75B5-49A0-A26E-E3931F22D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0326" y="1089025"/>
            <a:ext cx="4451349" cy="1532951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0D20A319-635D-423F-BBAC-55CDC1785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0326" y="4248000"/>
            <a:ext cx="4451349" cy="1520975"/>
          </a:xfrm>
        </p:spPr>
        <p:txBody>
          <a:bodyPr rtlCol="0"/>
          <a:lstStyle>
            <a:lvl1pPr marL="0" indent="0" algn="ctr">
              <a:buNone/>
              <a:defRPr i="1"/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1" name="Obraz — symbol zastępczy 28">
            <a:extLst>
              <a:ext uri="{FF2B5EF4-FFF2-40B4-BE49-F238E27FC236}">
                <a16:creationId xmlns:a16="http://schemas.microsoft.com/office/drawing/2014/main" id="{2A95A91B-7863-4D63-9D9B-EB1E440C1D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39750"/>
            <a:ext cx="2768600" cy="57785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32" name="Obraz — symbol zastępczy 28">
            <a:extLst>
              <a:ext uri="{FF2B5EF4-FFF2-40B4-BE49-F238E27FC236}">
                <a16:creationId xmlns:a16="http://schemas.microsoft.com/office/drawing/2014/main" id="{AC55B2B7-A24A-4F78-B673-918F440A1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83400" y="540000"/>
            <a:ext cx="2768600" cy="57785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25" name="Data — symbol zastępczy 3">
            <a:extLst>
              <a:ext uri="{FF2B5EF4-FFF2-40B4-BE49-F238E27FC236}">
                <a16:creationId xmlns:a16="http://schemas.microsoft.com/office/drawing/2014/main" id="{F2472D78-AA98-4F36-B6D6-73FDDFED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pl-PL" noProof="0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26" name="Stopka — symbol zastępczy 4">
            <a:extLst>
              <a:ext uri="{FF2B5EF4-FFF2-40B4-BE49-F238E27FC236}">
                <a16:creationId xmlns:a16="http://schemas.microsoft.com/office/drawing/2014/main" id="{389A6CF9-7AEC-41F9-B68D-D7919EE0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pl-PL" noProof="0">
                <a:solidFill>
                  <a:prstClr val="white">
                    <a:alpha val="70000"/>
                  </a:prstClr>
                </a:solidFill>
                <a:cs typeface="+mn-cs"/>
              </a:rPr>
              <a:t>Tytuł prezentacji</a:t>
            </a:r>
          </a:p>
        </p:txBody>
      </p:sp>
      <p:sp>
        <p:nvSpPr>
          <p:cNvPr id="27" name="Numer slajdu — symbol zastępczy 5">
            <a:extLst>
              <a:ext uri="{FF2B5EF4-FFF2-40B4-BE49-F238E27FC236}">
                <a16:creationId xmlns:a16="http://schemas.microsoft.com/office/drawing/2014/main" id="{D01CF4E0-7641-49C6-B4CE-27534439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39607A7-8386-47DB-8578-DDEDD194E5D4}" type="slidenum">
              <a:rPr lang="pl-PL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‹#›</a:t>
            </a:fld>
            <a:endParaRPr lang="pl-PL" noProof="0">
              <a:solidFill>
                <a:prstClr val="white">
                  <a:alpha val="70000"/>
                </a:prstClr>
              </a:solidFill>
            </a:endParaRPr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31AFB269-EE5A-41D3-BCD6-D9F59CE69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54952" y="3043393"/>
            <a:ext cx="1481845" cy="787628"/>
            <a:chOff x="4987925" y="2840038"/>
            <a:chExt cx="2216150" cy="1177924"/>
          </a:xfrm>
        </p:grpSpPr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45469245-EBD6-4BF4-B555-140F59F51604}"/>
                </a:ext>
              </a:extLst>
            </p:cNvPr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469BCC58-7D38-43ED-B78C-2D780660AA2B}"/>
                </a:ext>
              </a:extLst>
            </p:cNvPr>
            <p:cNvSpPr/>
            <p:nvPr/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0A8F2EBB-150B-4044-A215-E7B7EAD7429A}"/>
                </a:ext>
              </a:extLst>
            </p:cNvPr>
            <p:cNvSpPr/>
            <p:nvPr/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33" name="Grupa 32">
              <a:extLst>
                <a:ext uri="{FF2B5EF4-FFF2-40B4-BE49-F238E27FC236}">
                  <a16:creationId xmlns:a16="http://schemas.microsoft.com/office/drawing/2014/main" id="{E3CC0AD8-7413-4C81-9A62-702945CC3BE8}"/>
                </a:ext>
              </a:extLst>
            </p:cNvPr>
            <p:cNvGrpSpPr/>
            <p:nvPr/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41" name="Dowolny kształt: Kształt 40">
                <a:extLst>
                  <a:ext uri="{FF2B5EF4-FFF2-40B4-BE49-F238E27FC236}">
                    <a16:creationId xmlns:a16="http://schemas.microsoft.com/office/drawing/2014/main" id="{2502799B-0C00-4D54-A631-1E79EAA52AFC}"/>
                  </a:ext>
                </a:extLst>
              </p:cNvPr>
              <p:cNvSpPr/>
              <p:nvPr/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Dowolny kształt: Kształt 41">
                <a:extLst>
                  <a:ext uri="{FF2B5EF4-FFF2-40B4-BE49-F238E27FC236}">
                    <a16:creationId xmlns:a16="http://schemas.microsoft.com/office/drawing/2014/main" id="{64E9F509-6627-4770-8A74-970F83C54B15}"/>
                  </a:ext>
                </a:extLst>
              </p:cNvPr>
              <p:cNvSpPr/>
              <p:nvPr/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upa 33">
              <a:extLst>
                <a:ext uri="{FF2B5EF4-FFF2-40B4-BE49-F238E27FC236}">
                  <a16:creationId xmlns:a16="http://schemas.microsoft.com/office/drawing/2014/main" id="{5C187A2A-8F72-40F1-B320-D3B624B54859}"/>
                </a:ext>
              </a:extLst>
            </p:cNvPr>
            <p:cNvGrpSpPr/>
            <p:nvPr/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35" name="Grupa 34">
                <a:extLst>
                  <a:ext uri="{FF2B5EF4-FFF2-40B4-BE49-F238E27FC236}">
                    <a16:creationId xmlns:a16="http://schemas.microsoft.com/office/drawing/2014/main" id="{038DCBEB-9435-4A10-828C-CBFA74A08708}"/>
                  </a:ext>
                </a:extLst>
              </p:cNvPr>
              <p:cNvGrpSpPr/>
              <p:nvPr/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A8CE8E01-DABF-4783-A397-EDB1A91E2950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" name="Łącznik prosty 39">
                  <a:extLst>
                    <a:ext uri="{FF2B5EF4-FFF2-40B4-BE49-F238E27FC236}">
                      <a16:creationId xmlns:a16="http://schemas.microsoft.com/office/drawing/2014/main" id="{6401896A-2EF5-4843-9DC5-ECC0D6F6A7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a 35">
                <a:extLst>
                  <a:ext uri="{FF2B5EF4-FFF2-40B4-BE49-F238E27FC236}">
                    <a16:creationId xmlns:a16="http://schemas.microsoft.com/office/drawing/2014/main" id="{FB7C02DC-3E0A-45D2-859A-86EB5A3CF979}"/>
                  </a:ext>
                </a:extLst>
              </p:cNvPr>
              <p:cNvGrpSpPr/>
              <p:nvPr/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7" name="Dowolny kształt: Kształt 36">
                  <a:extLst>
                    <a:ext uri="{FF2B5EF4-FFF2-40B4-BE49-F238E27FC236}">
                      <a16:creationId xmlns:a16="http://schemas.microsoft.com/office/drawing/2014/main" id="{C5170D8C-ECD3-41D1-83F4-8C2A4AEC277D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" name="Łącznik prosty 37">
                  <a:extLst>
                    <a:ext uri="{FF2B5EF4-FFF2-40B4-BE49-F238E27FC236}">
                      <a16:creationId xmlns:a16="http://schemas.microsoft.com/office/drawing/2014/main" id="{BADB4C03-0F86-4580-B0C9-48DD4B3B67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00467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6CFD5C-1B4B-4895-A1BA-3316A994F8F5}" type="datetime1">
              <a:rPr lang="pl-PL" noProof="0" smtClean="0"/>
              <a:t>27-03-2022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pic>
        <p:nvPicPr>
          <p:cNvPr id="11" name="Obraz 10" descr="Zielone rośliny — zbliżen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Obraz 8" descr="Fal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F0EEA9-9A21-4A1F-9413-548A0C3B6DA3}" type="datetime1">
              <a:rPr lang="pl-PL" noProof="0" smtClean="0"/>
              <a:t>27-03-2022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920E8-5100-4BEB-9478-E913B638BAF6}" type="datetime1">
              <a:rPr lang="pl-PL" noProof="0" smtClean="0"/>
              <a:t>27-03-2022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7059B7-62EA-4898-ABAF-8657E5C5EE2E}" type="datetime1">
              <a:rPr lang="pl-PL" noProof="0" smtClean="0"/>
              <a:t>27-03-2022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B040C-FFC2-4B94-80F6-0C68425BEBDB}" type="datetime1">
              <a:rPr lang="pl-PL" noProof="0" smtClean="0"/>
              <a:t>27-03-2022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5BE5D-8EE5-4FC9-8402-C354A0F3139D}" type="datetime1">
              <a:rPr lang="pl-PL" noProof="0" smtClean="0"/>
              <a:t>27-03-2022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A30033-AB84-40A7-8465-81BAC5369DD8}" type="datetime1">
              <a:rPr lang="pl-PL" noProof="0" smtClean="0"/>
              <a:t>27-03-2022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1" name="Prostokąt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54312BE-1F1E-4F9A-93CB-0411CABDE5AA}" type="datetime1">
              <a:rPr lang="pl-PL" noProof="0" smtClean="0"/>
              <a:t>27-03-2022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jpeg"/><Relationship Id="rId5" Type="http://schemas.openxmlformats.org/officeDocument/2006/relationships/image" Target="../media/image47.webp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zielonyklik.blogspot.com/2017/06/kompostowanie-odpadow.html" TargetMode="External"/><Relationship Id="rId3" Type="http://schemas.openxmlformats.org/officeDocument/2006/relationships/image" Target="../media/image52.jpeg"/><Relationship Id="rId7" Type="http://schemas.openxmlformats.org/officeDocument/2006/relationships/hyperlink" Target="https://www.forbes.pl/csr/10-produktow-o-ktorych-nie-wiedziales-ze-powstaja-z-odpadow/b5b4el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zpe.gov.pl/a/gospodarowanie-odpadami/DSKTcEUBm" TargetMode="External"/><Relationship Id="rId5" Type="http://schemas.openxmlformats.org/officeDocument/2006/relationships/hyperlink" Target="https://odpady.net.pl/2020/09/23/smieci-to-ogromny-problem-naszych-czasow-jak-walczy-sie-z-nim-w-polsce-i-na-swiecie/" TargetMode="External"/><Relationship Id="rId4" Type="http://schemas.openxmlformats.org/officeDocument/2006/relationships/image" Target="../media/image53.jpeg"/><Relationship Id="rId9" Type="http://schemas.openxmlformats.org/officeDocument/2006/relationships/hyperlink" Target="https://www.gios.gov.pl/pl/aktualnosci/318-odpady-problem-czy-zaso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3.png"/><Relationship Id="rId10" Type="http://schemas.openxmlformats.org/officeDocument/2006/relationships/image" Target="../media/image28.jpg"/><Relationship Id="rId4" Type="http://schemas.openxmlformats.org/officeDocument/2006/relationships/diagramData" Target="../diagrams/data1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5573" y="3808602"/>
            <a:ext cx="3678728" cy="1003086"/>
          </a:xfrm>
        </p:spPr>
        <p:txBody>
          <a:bodyPr rtlCol="0"/>
          <a:lstStyle/>
          <a:p>
            <a:pPr algn="ctr" rtl="0"/>
            <a:r>
              <a:rPr lang="pl-PL" dirty="0"/>
              <a:t>WASTE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90599" y="4822552"/>
            <a:ext cx="4846320" cy="448056"/>
          </a:xfrm>
        </p:spPr>
        <p:txBody>
          <a:bodyPr rtlCol="0"/>
          <a:lstStyle/>
          <a:p>
            <a:pPr algn="ctr" rtl="0"/>
            <a:r>
              <a:rPr lang="pl-PL" dirty="0"/>
              <a:t>the </a:t>
            </a:r>
            <a:r>
              <a:rPr lang="pl-PL" dirty="0" err="1"/>
              <a:t>world's</a:t>
            </a:r>
            <a:r>
              <a:rPr lang="pl-PL" dirty="0"/>
              <a:t> enemy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621F050-1AC5-40AE-A613-292FB5C65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77" y="415842"/>
            <a:ext cx="4723965" cy="31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589152"/>
          </a:xfrm>
        </p:spPr>
        <p:txBody>
          <a:bodyPr rtlCol="0">
            <a:noAutofit/>
          </a:bodyPr>
          <a:lstStyle/>
          <a:p>
            <a:pPr algn="ctr" rtl="0"/>
            <a:r>
              <a:rPr lang="pl-PL" sz="3600" b="1" dirty="0"/>
              <a:t>Waste </a:t>
            </a:r>
            <a:r>
              <a:rPr lang="pl-PL" sz="3600" b="1" dirty="0" err="1"/>
              <a:t>segregation</a:t>
            </a:r>
            <a:endParaRPr lang="pl-PL" sz="3600" b="1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10</a:t>
            </a:fld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34D1E43-3554-49A9-92F4-3FC12D92E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509" y="1393416"/>
            <a:ext cx="6009507" cy="351254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E2E4903-2651-44D5-BA29-757C45913111}"/>
              </a:ext>
            </a:extLst>
          </p:cNvPr>
          <p:cNvSpPr txBox="1"/>
          <p:nvPr/>
        </p:nvSpPr>
        <p:spPr>
          <a:xfrm>
            <a:off x="258375" y="1779638"/>
            <a:ext cx="23033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Rubbish</a:t>
            </a:r>
            <a:r>
              <a:rPr lang="pl-PL" sz="2000" b="1" dirty="0"/>
              <a:t> </a:t>
            </a:r>
            <a:r>
              <a:rPr lang="pl-PL" sz="2000" b="1" dirty="0" err="1"/>
              <a:t>should</a:t>
            </a:r>
            <a:r>
              <a:rPr lang="pl-PL" sz="2000" b="1" dirty="0"/>
              <a:t> be </a:t>
            </a:r>
            <a:r>
              <a:rPr lang="pl-PL" sz="2000" b="1" dirty="0" err="1"/>
              <a:t>sorted</a:t>
            </a:r>
            <a:r>
              <a:rPr lang="pl-PL" sz="2000" b="1" dirty="0"/>
              <a:t> - </a:t>
            </a:r>
            <a:r>
              <a:rPr lang="en-US" sz="2000" b="1" dirty="0"/>
              <a:t>collect </a:t>
            </a:r>
            <a:r>
              <a:rPr lang="pl-PL" sz="2000" b="1" dirty="0" err="1"/>
              <a:t>separately</a:t>
            </a:r>
            <a:r>
              <a:rPr lang="pl-PL" sz="2000" b="1" dirty="0"/>
              <a:t> </a:t>
            </a:r>
            <a:r>
              <a:rPr lang="en-US" sz="2000" b="1" dirty="0"/>
              <a:t>paper, plastic, glass, metals, organic waste and </a:t>
            </a:r>
            <a:r>
              <a:rPr lang="pl-PL" sz="2000" b="1" dirty="0" err="1"/>
              <a:t>dangerous</a:t>
            </a:r>
            <a:r>
              <a:rPr lang="en-US" sz="2000" b="1" dirty="0"/>
              <a:t> waste such as batteries, light bulbs and electronic equipment.</a:t>
            </a:r>
            <a:endParaRPr lang="pl-PL" sz="2000" b="1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1631EA0-791D-4749-BFDB-DB0449F5D30D}"/>
              </a:ext>
            </a:extLst>
          </p:cNvPr>
          <p:cNvSpPr txBox="1"/>
          <p:nvPr/>
        </p:nvSpPr>
        <p:spPr>
          <a:xfrm>
            <a:off x="9657274" y="2056637"/>
            <a:ext cx="18071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Thanks to selective collection, part of the waste will be used as secondary raw materials and part will be incinerated.</a:t>
            </a:r>
            <a:endParaRPr lang="pl-PL" sz="2000" b="1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68F9C12-AE9F-4FFB-9915-60A10B2AEE59}"/>
              </a:ext>
            </a:extLst>
          </p:cNvPr>
          <p:cNvSpPr txBox="1"/>
          <p:nvPr/>
        </p:nvSpPr>
        <p:spPr>
          <a:xfrm>
            <a:off x="2959509" y="5319252"/>
            <a:ext cx="600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Waste </a:t>
            </a:r>
            <a:r>
              <a:rPr lang="pl-PL" sz="2400" b="1" dirty="0" err="1"/>
              <a:t>segregation</a:t>
            </a:r>
            <a:r>
              <a:rPr lang="pl-PL" sz="2400" b="1" dirty="0"/>
              <a:t> </a:t>
            </a:r>
            <a:r>
              <a:rPr lang="pl-PL" sz="2400" b="1" dirty="0" err="1"/>
              <a:t>avoids</a:t>
            </a:r>
            <a:r>
              <a:rPr lang="pl-PL" sz="2400" b="1" dirty="0"/>
              <a:t> </a:t>
            </a:r>
            <a:r>
              <a:rPr lang="pl-PL" sz="2400" b="1" dirty="0" err="1"/>
              <a:t>landfill</a:t>
            </a:r>
            <a:r>
              <a:rPr lang="pl-PL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59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11</a:t>
            </a:fld>
            <a:endParaRPr lang="pl-PL" dirty="0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A20ADD42-1919-4950-B62D-88936B28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596368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Waste </a:t>
            </a:r>
            <a:r>
              <a:rPr lang="pl-PL" b="1" dirty="0" err="1"/>
              <a:t>storage</a:t>
            </a:r>
            <a:endParaRPr lang="pl-PL" b="1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67D5328-AD41-43E0-864A-15CA6000A8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0" y="574271"/>
            <a:ext cx="4121683" cy="2576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49DE661-ECDE-4B2A-94C1-4228BDE942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6" y="3618271"/>
            <a:ext cx="4121683" cy="27427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0EC8B7E-EAE9-466E-9171-50E2075D1D48}"/>
              </a:ext>
            </a:extLst>
          </p:cNvPr>
          <p:cNvSpPr txBox="1"/>
          <p:nvPr/>
        </p:nvSpPr>
        <p:spPr>
          <a:xfrm>
            <a:off x="6096000" y="1185641"/>
            <a:ext cx="54274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Landfills are a huge problem for the environment</a:t>
            </a:r>
            <a:r>
              <a:rPr lang="pl-PL" sz="2000" b="1" dirty="0"/>
              <a:t>.</a:t>
            </a:r>
          </a:p>
          <a:p>
            <a:pPr algn="ctr"/>
            <a:endParaRPr lang="pl-PL" sz="2000" b="1" dirty="0"/>
          </a:p>
          <a:p>
            <a:pPr algn="ctr"/>
            <a:r>
              <a:rPr lang="pl-PL" sz="2000" b="1" dirty="0"/>
              <a:t>From </a:t>
            </a:r>
            <a:r>
              <a:rPr lang="pl-PL" sz="2000" b="1" dirty="0" err="1"/>
              <a:t>landfills</a:t>
            </a:r>
            <a:r>
              <a:rPr lang="pl-PL" sz="2000" b="1" dirty="0"/>
              <a:t> </a:t>
            </a:r>
            <a:r>
              <a:rPr lang="pl-PL" sz="2000" b="1" dirty="0" err="1"/>
              <a:t>releases</a:t>
            </a:r>
            <a:r>
              <a:rPr lang="pl-PL" sz="2000" b="1" dirty="0"/>
              <a:t> </a:t>
            </a:r>
            <a:r>
              <a:rPr lang="pl-PL" sz="2000" b="1" dirty="0" err="1"/>
              <a:t>methane</a:t>
            </a:r>
            <a:r>
              <a:rPr lang="pl-PL" sz="2000" b="1" dirty="0"/>
              <a:t> - </a:t>
            </a:r>
            <a:r>
              <a:rPr lang="en-US" sz="2000" b="1" dirty="0"/>
              <a:t>a </a:t>
            </a:r>
            <a:r>
              <a:rPr lang="pl-PL" sz="2000" b="1" dirty="0" err="1"/>
              <a:t>strong</a:t>
            </a:r>
            <a:r>
              <a:rPr lang="en-US" sz="2000" b="1" dirty="0"/>
              <a:t> greenhouse gas contributing to climate change</a:t>
            </a:r>
            <a:r>
              <a:rPr lang="pl-PL" sz="2000" b="1" dirty="0"/>
              <a:t>.</a:t>
            </a:r>
          </a:p>
          <a:p>
            <a:pPr algn="ctr"/>
            <a:endParaRPr lang="pl-PL" sz="2000" b="1" dirty="0"/>
          </a:p>
          <a:p>
            <a:pPr algn="ctr"/>
            <a:r>
              <a:rPr lang="pl-PL" sz="2000" b="1" dirty="0"/>
              <a:t>L</a:t>
            </a:r>
            <a:r>
              <a:rPr lang="en-US" sz="2000" b="1" dirty="0" err="1"/>
              <a:t>andfills</a:t>
            </a:r>
            <a:r>
              <a:rPr lang="en-US" sz="2000" b="1" dirty="0"/>
              <a:t> can also cause soil and water pollution</a:t>
            </a:r>
            <a:r>
              <a:rPr lang="pl-PL" sz="2000" b="1" dirty="0"/>
              <a:t>.</a:t>
            </a:r>
          </a:p>
          <a:p>
            <a:pPr algn="ctr"/>
            <a:endParaRPr lang="pl-PL" sz="2000" b="1" dirty="0"/>
          </a:p>
          <a:p>
            <a:pPr algn="ctr"/>
            <a:r>
              <a:rPr lang="en-US" sz="2000" b="1" dirty="0"/>
              <a:t>Waste affects our health and quality of life</a:t>
            </a:r>
            <a:r>
              <a:rPr lang="pl-PL" sz="2000" b="1" dirty="0"/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/>
              <a:t>air pollutants are released into the atmosphere</a:t>
            </a:r>
            <a:r>
              <a:rPr lang="pl-PL" sz="2000" b="1" dirty="0"/>
              <a:t>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b="1" dirty="0"/>
              <a:t>i</a:t>
            </a:r>
            <a:r>
              <a:rPr lang="en-US" sz="2000" b="1" dirty="0" err="1"/>
              <a:t>nland</a:t>
            </a:r>
            <a:r>
              <a:rPr lang="en-US" sz="2000" b="1" dirty="0"/>
              <a:t> water supplies are threatened</a:t>
            </a:r>
            <a:r>
              <a:rPr lang="pl-PL" sz="2000" b="1" dirty="0"/>
              <a:t>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b="1" dirty="0" err="1"/>
              <a:t>plants</a:t>
            </a:r>
            <a:r>
              <a:rPr lang="en-US" sz="2000" b="1" dirty="0"/>
              <a:t> are grown on polluted soil</a:t>
            </a:r>
            <a:r>
              <a:rPr lang="pl-PL" sz="2000" b="1" dirty="0"/>
              <a:t>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b="1" dirty="0"/>
              <a:t>t</a:t>
            </a:r>
            <a:r>
              <a:rPr lang="en-US" sz="2000" b="1" dirty="0" err="1"/>
              <a:t>oxic</a:t>
            </a:r>
            <a:r>
              <a:rPr lang="en-US" sz="2000" b="1" dirty="0"/>
              <a:t> substances enter the digestive systems of fish that </a:t>
            </a:r>
            <a:r>
              <a:rPr lang="pl-PL" sz="2000" b="1" dirty="0" err="1"/>
              <a:t>finally</a:t>
            </a:r>
            <a:r>
              <a:rPr lang="en-US" sz="2000" b="1" dirty="0"/>
              <a:t> end up on our plates. 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6B7B9D6C-5D7F-4B57-B9E3-BFFC00E50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89" y="2016057"/>
            <a:ext cx="5299828" cy="2825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18189" y="4139981"/>
            <a:ext cx="4155622" cy="535558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b="1" dirty="0"/>
              <a:t>How to </a:t>
            </a:r>
            <a:r>
              <a:rPr lang="pl-PL" b="1" dirty="0" err="1"/>
              <a:t>reduce</a:t>
            </a:r>
            <a:r>
              <a:rPr lang="pl-PL" b="1" dirty="0"/>
              <a:t> waste ?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12</a:t>
            </a:fld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93D2AD9-6537-4495-BB7B-A687C0E92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83" y="10841"/>
            <a:ext cx="1726037" cy="1137459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F0B6856-764B-415A-B3E9-34CD4E4C935C}"/>
              </a:ext>
            </a:extLst>
          </p:cNvPr>
          <p:cNvSpPr txBox="1"/>
          <p:nvPr/>
        </p:nvSpPr>
        <p:spPr>
          <a:xfrm>
            <a:off x="1971418" y="1148300"/>
            <a:ext cx="245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DAE16"/>
                </a:solidFill>
              </a:rPr>
              <a:t>When going shopping, take durable bags</a:t>
            </a:r>
            <a:r>
              <a:rPr lang="pl-PL" sz="1600" b="1" dirty="0">
                <a:solidFill>
                  <a:srgbClr val="1DAE16"/>
                </a:solidFill>
              </a:rPr>
              <a:t>,</a:t>
            </a:r>
          </a:p>
          <a:p>
            <a:pPr algn="ctr"/>
            <a:r>
              <a:rPr lang="pl-PL" sz="1600" b="1" dirty="0" err="1">
                <a:solidFill>
                  <a:srgbClr val="1DAE16"/>
                </a:solidFill>
              </a:rPr>
              <a:t>give</a:t>
            </a:r>
            <a:r>
              <a:rPr lang="pl-PL" sz="1600" b="1" dirty="0">
                <a:solidFill>
                  <a:srgbClr val="1DAE16"/>
                </a:solidFill>
              </a:rPr>
              <a:t> </a:t>
            </a:r>
            <a:r>
              <a:rPr lang="pl-PL" sz="1600" b="1" dirty="0" err="1">
                <a:solidFill>
                  <a:srgbClr val="1DAE16"/>
                </a:solidFill>
              </a:rPr>
              <a:t>up</a:t>
            </a:r>
            <a:r>
              <a:rPr lang="pl-PL" sz="1600" b="1" dirty="0">
                <a:solidFill>
                  <a:srgbClr val="1DAE16"/>
                </a:solidFill>
              </a:rPr>
              <a:t> plastic </a:t>
            </a:r>
            <a:r>
              <a:rPr lang="pl-PL" sz="1600" b="1" dirty="0" err="1">
                <a:solidFill>
                  <a:srgbClr val="1DAE16"/>
                </a:solidFill>
              </a:rPr>
              <a:t>bags</a:t>
            </a:r>
            <a:endParaRPr lang="pl-PL" sz="1600" b="1" dirty="0">
              <a:solidFill>
                <a:srgbClr val="1DAE16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EF060E6-9B98-4CAB-B75F-80B97F292D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" y="2096523"/>
            <a:ext cx="2302024" cy="1514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6AB66B0-2A48-4585-90AC-281CF08D8358}"/>
              </a:ext>
            </a:extLst>
          </p:cNvPr>
          <p:cNvSpPr txBox="1"/>
          <p:nvPr/>
        </p:nvSpPr>
        <p:spPr>
          <a:xfrm>
            <a:off x="205201" y="3489653"/>
            <a:ext cx="199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Choose products whose packaging is recyclable</a:t>
            </a:r>
            <a:endParaRPr lang="pl-PL" sz="1600" b="1" dirty="0">
              <a:solidFill>
                <a:srgbClr val="7030A0"/>
              </a:solidFill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C85CF572-18B9-43B3-A9E1-A45CD267CC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55" y="4306202"/>
            <a:ext cx="2321396" cy="1322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F393F15-835C-416A-A0CE-0864F8350D0C}"/>
              </a:ext>
            </a:extLst>
          </p:cNvPr>
          <p:cNvSpPr txBox="1"/>
          <p:nvPr/>
        </p:nvSpPr>
        <p:spPr>
          <a:xfrm>
            <a:off x="1477317" y="5580818"/>
            <a:ext cx="254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</a:rPr>
              <a:t>Do</a:t>
            </a:r>
            <a:r>
              <a:rPr lang="pl-PL" sz="1600" b="1" dirty="0" err="1">
                <a:solidFill>
                  <a:srgbClr val="00B0F0"/>
                </a:solidFill>
              </a:rPr>
              <a:t>n’t</a:t>
            </a:r>
            <a:r>
              <a:rPr lang="en-US" sz="1600" b="1" dirty="0">
                <a:solidFill>
                  <a:srgbClr val="00B0F0"/>
                </a:solidFill>
              </a:rPr>
              <a:t> buy water from the store, tap water is also good, you just need a filter</a:t>
            </a:r>
            <a:endParaRPr lang="pl-PL" sz="1600" b="1" dirty="0">
              <a:solidFill>
                <a:srgbClr val="00B0F0"/>
              </a:solidFill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93D6CAF9-7E8E-4B20-88FE-B4FFC1B1ED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08" y="13246"/>
            <a:ext cx="2201258" cy="1650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4A19A93-BBB5-4AC8-8FC4-846B97691441}"/>
              </a:ext>
            </a:extLst>
          </p:cNvPr>
          <p:cNvSpPr txBox="1"/>
          <p:nvPr/>
        </p:nvSpPr>
        <p:spPr>
          <a:xfrm>
            <a:off x="7271245" y="1412611"/>
            <a:ext cx="267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3399"/>
                </a:solidFill>
              </a:rPr>
              <a:t>Pack your second breakfast in a </a:t>
            </a:r>
            <a:r>
              <a:rPr lang="pl-PL" sz="1600" b="1" dirty="0">
                <a:solidFill>
                  <a:srgbClr val="FF3399"/>
                </a:solidFill>
              </a:rPr>
              <a:t>lunch</a:t>
            </a:r>
            <a:r>
              <a:rPr lang="en-US" sz="1600" b="1" dirty="0">
                <a:solidFill>
                  <a:srgbClr val="FF3399"/>
                </a:solidFill>
              </a:rPr>
              <a:t> box instead of a plastic bag</a:t>
            </a:r>
            <a:endParaRPr lang="pl-PL" sz="1600" b="1" dirty="0">
              <a:solidFill>
                <a:srgbClr val="FF3399"/>
              </a:solidFill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BEC06F8F-9277-4D89-94B4-8CC590D14B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666" y="2207779"/>
            <a:ext cx="2122189" cy="1473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9D3A093-544C-45E4-94D8-5D871908FD73}"/>
              </a:ext>
            </a:extLst>
          </p:cNvPr>
          <p:cNvSpPr txBox="1"/>
          <p:nvPr/>
        </p:nvSpPr>
        <p:spPr>
          <a:xfrm>
            <a:off x="9154272" y="3528242"/>
            <a:ext cx="267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66FF"/>
                </a:solidFill>
              </a:rPr>
              <a:t>Buy concentrated cleaning products and dilute them at home</a:t>
            </a:r>
            <a:endParaRPr lang="pl-PL" sz="1600" b="1" dirty="0">
              <a:solidFill>
                <a:srgbClr val="0066FF"/>
              </a:solidFill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47FB8B7A-15B1-4747-92B6-44F82A4288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3998" y="4093217"/>
            <a:ext cx="2325147" cy="1473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C2C7FDB-40E9-4299-AC61-4B8261B20899}"/>
              </a:ext>
            </a:extLst>
          </p:cNvPr>
          <p:cNvSpPr txBox="1"/>
          <p:nvPr/>
        </p:nvSpPr>
        <p:spPr>
          <a:xfrm>
            <a:off x="7848273" y="5518076"/>
            <a:ext cx="254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B0F0"/>
                </a:solidFill>
              </a:rPr>
              <a:t>C</a:t>
            </a:r>
            <a:r>
              <a:rPr lang="en-US" sz="1600" b="1" dirty="0" err="1">
                <a:solidFill>
                  <a:srgbClr val="00B0F0"/>
                </a:solidFill>
              </a:rPr>
              <a:t>hoose</a:t>
            </a:r>
            <a:r>
              <a:rPr lang="en-US" sz="1600" b="1" dirty="0">
                <a:solidFill>
                  <a:srgbClr val="00B0F0"/>
                </a:solidFill>
              </a:rPr>
              <a:t> products in economical, essential packaging</a:t>
            </a:r>
            <a:endParaRPr lang="pl-PL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67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73C4D624-C432-4768-B655-39498B3F3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0326" y="1089026"/>
            <a:ext cx="4451349" cy="631620"/>
          </a:xfrm>
        </p:spPr>
        <p:txBody>
          <a:bodyPr rtlCol="0"/>
          <a:lstStyle/>
          <a:p>
            <a:pPr rtl="0"/>
            <a:r>
              <a:rPr lang="pl-PL" dirty="0"/>
              <a:t>THANK YOU</a:t>
            </a:r>
          </a:p>
        </p:txBody>
      </p:sp>
      <p:sp>
        <p:nvSpPr>
          <p:cNvPr id="15" name="Podtytuł 14">
            <a:extLst>
              <a:ext uri="{FF2B5EF4-FFF2-40B4-BE49-F238E27FC236}">
                <a16:creationId xmlns:a16="http://schemas.microsoft.com/office/drawing/2014/main" id="{0AB46578-272C-455D-9707-73786009F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9087" y="1908026"/>
            <a:ext cx="4451349" cy="631620"/>
          </a:xfrm>
        </p:spPr>
        <p:txBody>
          <a:bodyPr rtlCol="0"/>
          <a:lstStyle/>
          <a:p>
            <a:pPr rtl="0"/>
            <a:r>
              <a:rPr lang="pl-PL" dirty="0"/>
              <a:t>Maja Cecot</a:t>
            </a:r>
          </a:p>
        </p:txBody>
      </p:sp>
      <p:pic>
        <p:nvPicPr>
          <p:cNvPr id="19" name="Obraz — symbol zastępczy 18" descr="Obraz przedstawiający przyrodę, roślinę, kroplę rosy&#10;">
            <a:extLst>
              <a:ext uri="{FF2B5EF4-FFF2-40B4-BE49-F238E27FC236}">
                <a16:creationId xmlns:a16="http://schemas.microsoft.com/office/drawing/2014/main" id="{E20C2BF7-E3BC-4297-9B05-8C8493D607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50" y="539750"/>
            <a:ext cx="2768600" cy="5778500"/>
          </a:xfrm>
        </p:spPr>
      </p:pic>
      <p:pic>
        <p:nvPicPr>
          <p:cNvPr id="23" name="Obraz — symbol zastępczy 22" descr="Obraz przedstawiający grzyba">
            <a:extLst>
              <a:ext uri="{FF2B5EF4-FFF2-40B4-BE49-F238E27FC236}">
                <a16:creationId xmlns:a16="http://schemas.microsoft.com/office/drawing/2014/main" id="{2E9E4E2C-EF65-4CAD-AEF2-A81895C64B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412" y="539750"/>
            <a:ext cx="2768600" cy="5778500"/>
          </a:xfr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4A30F3F-CCCF-4E9A-A4C9-85B8AFDEF792}"/>
              </a:ext>
            </a:extLst>
          </p:cNvPr>
          <p:cNvSpPr txBox="1"/>
          <p:nvPr/>
        </p:nvSpPr>
        <p:spPr>
          <a:xfrm>
            <a:off x="3548207" y="3934123"/>
            <a:ext cx="50943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>
                <a:solidFill>
                  <a:srgbClr val="0070C0"/>
                </a:solidFill>
              </a:rPr>
              <a:t>Sources</a:t>
            </a:r>
            <a:r>
              <a:rPr lang="pl-PL" sz="1400" dirty="0">
                <a:solidFill>
                  <a:srgbClr val="0070C0"/>
                </a:solidFill>
              </a:rPr>
              <a:t> </a:t>
            </a:r>
            <a:r>
              <a:rPr lang="pl-PL" sz="1400" dirty="0" err="1">
                <a:solidFill>
                  <a:srgbClr val="0070C0"/>
                </a:solidFill>
              </a:rPr>
              <a:t>used</a:t>
            </a:r>
            <a:r>
              <a:rPr lang="pl-PL" sz="1400" dirty="0">
                <a:solidFill>
                  <a:srgbClr val="0070C0"/>
                </a:solidFill>
              </a:rPr>
              <a:t>:</a:t>
            </a:r>
          </a:p>
          <a:p>
            <a:endParaRPr lang="pl-PL" sz="1400" dirty="0"/>
          </a:p>
          <a:p>
            <a:r>
              <a:rPr lang="pl-PL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https://odpady.net.pl/2020/09/23/smieci-to-ogromny-problem-naszych-czasow-jak-walczy-sie-z-nim-w-polsce-i-na-swiecie/</a:t>
            </a:r>
            <a:endParaRPr lang="pl-PL" sz="1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2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https://zpe.gov.pl/a/gospodarowanie-odpadami/DSKTcEUBm</a:t>
            </a:r>
            <a:endParaRPr lang="pl-PL" sz="12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https://www.forbes.pl/csr/10-produktow-o-ktorych-nie-wiedziales-ze-powstaja-z-odpadow/b5b4elr</a:t>
            </a:r>
            <a:endParaRPr lang="pl-PL" sz="1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2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http://zielonyklik.blogspot.com/2017/06/kompostowanie-odpadow.html</a:t>
            </a:r>
            <a:endParaRPr lang="pl-PL" sz="1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2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https://www.gios.gov.pl/pl/aktualnosci/318-odpady-problem-czy-zasob</a:t>
            </a:r>
            <a:endParaRPr lang="pl-PL" sz="1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2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59107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588E3C1E-9AB9-4900-949F-7E7D4253E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12191239" cy="6612051"/>
          </a:xfrm>
          <a:prstGeom prst="rect">
            <a:avLst/>
          </a:prstGeom>
        </p:spPr>
      </p:pic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33857" y="713064"/>
            <a:ext cx="9371948" cy="511729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pl-PL" b="1" dirty="0">
                <a:solidFill>
                  <a:schemeClr val="bg1"/>
                </a:solidFill>
              </a:rPr>
              <a:t>S</a:t>
            </a:r>
            <a:r>
              <a:rPr lang="en-US" b="1" dirty="0" err="1">
                <a:solidFill>
                  <a:schemeClr val="bg1"/>
                </a:solidFill>
              </a:rPr>
              <a:t>ome</a:t>
            </a:r>
            <a:r>
              <a:rPr lang="en-US" b="1" dirty="0">
                <a:solidFill>
                  <a:schemeClr val="bg1"/>
                </a:solidFill>
              </a:rPr>
              <a:t> places are like paradise</a:t>
            </a:r>
            <a:r>
              <a:rPr lang="pl-PL" b="1" dirty="0">
                <a:solidFill>
                  <a:schemeClr val="bg1"/>
                </a:solidFill>
              </a:rPr>
              <a:t> …</a:t>
            </a:r>
          </a:p>
          <a:p>
            <a:pPr marL="0" indent="0" algn="ctr" rtl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2</a:t>
            </a:fld>
            <a:endParaRPr lang="pl-PL" dirty="0"/>
          </a:p>
        </p:txBody>
      </p:sp>
      <p:sp>
        <p:nvSpPr>
          <p:cNvPr id="10" name="Zawartość — symbol zastępczy 2">
            <a:extLst>
              <a:ext uri="{FF2B5EF4-FFF2-40B4-BE49-F238E27FC236}">
                <a16:creationId xmlns:a16="http://schemas.microsoft.com/office/drawing/2014/main" id="{6CE9EB4B-D19D-4673-BDF6-50EF2EDA9951}"/>
              </a:ext>
            </a:extLst>
          </p:cNvPr>
          <p:cNvSpPr txBox="1">
            <a:spLocks/>
          </p:cNvSpPr>
          <p:nvPr/>
        </p:nvSpPr>
        <p:spPr>
          <a:xfrm>
            <a:off x="1233857" y="1632421"/>
            <a:ext cx="9371948" cy="51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b="1" dirty="0">
                <a:solidFill>
                  <a:schemeClr val="bg1"/>
                </a:solidFill>
              </a:rPr>
              <a:t>D</a:t>
            </a:r>
            <a:r>
              <a:rPr lang="en-US" b="1" dirty="0">
                <a:solidFill>
                  <a:schemeClr val="bg1"/>
                </a:solidFill>
              </a:rPr>
              <a:t>o you dream of </a:t>
            </a:r>
            <a:r>
              <a:rPr lang="pl-PL" b="1" dirty="0" err="1">
                <a:solidFill>
                  <a:schemeClr val="bg1"/>
                </a:solidFill>
              </a:rPr>
              <a:t>being</a:t>
            </a:r>
            <a:r>
              <a:rPr lang="en-US" b="1" dirty="0">
                <a:solidFill>
                  <a:schemeClr val="bg1"/>
                </a:solidFill>
              </a:rPr>
              <a:t> there?</a:t>
            </a:r>
            <a:endParaRPr lang="pl-PL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l-PL" b="1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3F00217-7F13-4A63-B44E-4581DD1079AE}"/>
              </a:ext>
            </a:extLst>
          </p:cNvPr>
          <p:cNvSpPr txBox="1"/>
          <p:nvPr/>
        </p:nvSpPr>
        <p:spPr>
          <a:xfrm>
            <a:off x="2950828" y="2250349"/>
            <a:ext cx="61533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0" indent="0" algn="ctr" rtl="0">
              <a:buNone/>
            </a:pPr>
            <a:r>
              <a:rPr lang="pl-PL" sz="2200" b="1" dirty="0" err="1">
                <a:solidFill>
                  <a:schemeClr val="bg1"/>
                </a:solidFill>
              </a:rPr>
              <a:t>Remember</a:t>
            </a:r>
            <a:r>
              <a:rPr lang="pl-PL" sz="2200" b="1" dirty="0">
                <a:solidFill>
                  <a:schemeClr val="bg1"/>
                </a:solidFill>
              </a:rPr>
              <a:t>!</a:t>
            </a:r>
          </a:p>
          <a:p>
            <a:pPr marL="0" indent="0" algn="ctr" rtl="0">
              <a:buNone/>
            </a:pPr>
            <a:r>
              <a:rPr lang="pl-PL" sz="2200" b="1" dirty="0" err="1">
                <a:solidFill>
                  <a:schemeClr val="bg1"/>
                </a:solidFill>
              </a:rPr>
              <a:t>Dreams</a:t>
            </a:r>
            <a:r>
              <a:rPr lang="pl-PL" sz="2200" b="1" dirty="0">
                <a:solidFill>
                  <a:schemeClr val="bg1"/>
                </a:solidFill>
              </a:rPr>
              <a:t> </a:t>
            </a:r>
            <a:r>
              <a:rPr lang="pl-PL" sz="2200" b="1" dirty="0" err="1">
                <a:solidFill>
                  <a:schemeClr val="bg1"/>
                </a:solidFill>
              </a:rPr>
              <a:t>come</a:t>
            </a:r>
            <a:r>
              <a:rPr lang="pl-PL" sz="2200" b="1" dirty="0">
                <a:solidFill>
                  <a:schemeClr val="bg1"/>
                </a:solidFill>
              </a:rPr>
              <a:t> </a:t>
            </a:r>
            <a:r>
              <a:rPr lang="pl-PL" sz="2200" b="1" dirty="0" err="1">
                <a:solidFill>
                  <a:schemeClr val="bg1"/>
                </a:solidFill>
              </a:rPr>
              <a:t>true</a:t>
            </a:r>
            <a:r>
              <a:rPr lang="pl-PL" sz="2200" b="1" dirty="0">
                <a:solidFill>
                  <a:schemeClr val="bg1"/>
                </a:solidFill>
              </a:rPr>
              <a:t>!</a:t>
            </a:r>
          </a:p>
          <a:p>
            <a:pPr marL="0" indent="0" algn="ctr" rtl="0">
              <a:buNone/>
            </a:pP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8B9B3D0-998F-469A-8508-41EDDA09B688}"/>
              </a:ext>
            </a:extLst>
          </p:cNvPr>
          <p:cNvSpPr txBox="1"/>
          <p:nvPr/>
        </p:nvSpPr>
        <p:spPr>
          <a:xfrm>
            <a:off x="2950828" y="3996822"/>
            <a:ext cx="61533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r>
              <a:rPr lang="pl-PL" sz="2200" b="1" dirty="0">
                <a:solidFill>
                  <a:srgbClr val="002060"/>
                </a:solidFill>
              </a:rPr>
              <a:t>Help </a:t>
            </a:r>
            <a:r>
              <a:rPr lang="pl-PL" sz="2200" b="1" dirty="0" err="1">
                <a:solidFill>
                  <a:srgbClr val="002060"/>
                </a:solidFill>
              </a:rPr>
              <a:t>your</a:t>
            </a:r>
            <a:r>
              <a:rPr lang="pl-PL" sz="2200" b="1" dirty="0">
                <a:solidFill>
                  <a:srgbClr val="002060"/>
                </a:solidFill>
              </a:rPr>
              <a:t> </a:t>
            </a:r>
            <a:r>
              <a:rPr lang="pl-PL" sz="2200" b="1" dirty="0" err="1">
                <a:solidFill>
                  <a:srgbClr val="002060"/>
                </a:solidFill>
              </a:rPr>
              <a:t>dreams</a:t>
            </a:r>
            <a:endParaRPr lang="pl-PL" sz="2200" b="1" dirty="0">
              <a:solidFill>
                <a:srgbClr val="002060"/>
              </a:solidFill>
            </a:endParaRPr>
          </a:p>
          <a:p>
            <a:pPr marL="0" indent="0" algn="ctr" rtl="0">
              <a:buNone/>
            </a:pPr>
            <a:r>
              <a:rPr lang="pl-PL" sz="2200" b="1" dirty="0" err="1">
                <a:solidFill>
                  <a:srgbClr val="002060"/>
                </a:solidFill>
              </a:rPr>
              <a:t>before</a:t>
            </a:r>
            <a:r>
              <a:rPr lang="pl-PL" sz="2200" b="1" dirty="0">
                <a:solidFill>
                  <a:srgbClr val="002060"/>
                </a:solidFill>
              </a:rPr>
              <a:t> </a:t>
            </a:r>
            <a:r>
              <a:rPr lang="pl-PL" sz="2200" b="1" dirty="0" err="1">
                <a:solidFill>
                  <a:srgbClr val="002060"/>
                </a:solidFill>
              </a:rPr>
              <a:t>others</a:t>
            </a:r>
            <a:r>
              <a:rPr lang="pl-PL" sz="2200" b="1" dirty="0">
                <a:solidFill>
                  <a:srgbClr val="002060"/>
                </a:solidFill>
              </a:rPr>
              <a:t> </a:t>
            </a:r>
          </a:p>
          <a:p>
            <a:pPr marL="0" indent="0" algn="ctr" rtl="0">
              <a:buNone/>
            </a:pPr>
            <a:r>
              <a:rPr lang="pl-PL" sz="2200" b="1" dirty="0" err="1">
                <a:solidFill>
                  <a:srgbClr val="002060"/>
                </a:solidFill>
              </a:rPr>
              <a:t>destroy</a:t>
            </a:r>
            <a:r>
              <a:rPr lang="pl-PL" sz="2200" b="1" dirty="0">
                <a:solidFill>
                  <a:srgbClr val="002060"/>
                </a:solidFill>
              </a:rPr>
              <a:t> </a:t>
            </a:r>
            <a:r>
              <a:rPr lang="pl-PL" sz="2200" b="1" dirty="0" err="1">
                <a:solidFill>
                  <a:srgbClr val="002060"/>
                </a:solidFill>
              </a:rPr>
              <a:t>them</a:t>
            </a:r>
            <a:r>
              <a:rPr lang="pl-PL" sz="2200" b="1" dirty="0">
                <a:solidFill>
                  <a:srgbClr val="00206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3</a:t>
            </a:fld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86CE99D-BB79-4316-89C8-C2C942F5C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294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E7EC139-7E81-4709-A94B-7FBAFDF43C16}"/>
              </a:ext>
            </a:extLst>
          </p:cNvPr>
          <p:cNvSpPr txBox="1"/>
          <p:nvPr/>
        </p:nvSpPr>
        <p:spPr>
          <a:xfrm>
            <a:off x="3948419" y="2413337"/>
            <a:ext cx="4060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i="1" dirty="0">
                <a:solidFill>
                  <a:srgbClr val="002060"/>
                </a:solidFill>
              </a:rPr>
              <a:t>BE A HERO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222EDB1-7B24-44F0-88FC-45CAA582D7D0}"/>
              </a:ext>
            </a:extLst>
          </p:cNvPr>
          <p:cNvSpPr txBox="1"/>
          <p:nvPr/>
        </p:nvSpPr>
        <p:spPr>
          <a:xfrm>
            <a:off x="3639424" y="3418514"/>
            <a:ext cx="4913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i="1" dirty="0" err="1">
                <a:solidFill>
                  <a:srgbClr val="002060"/>
                </a:solidFill>
              </a:rPr>
              <a:t>save</a:t>
            </a:r>
            <a:r>
              <a:rPr lang="pl-PL" sz="6000" b="1" i="1" dirty="0">
                <a:solidFill>
                  <a:srgbClr val="002060"/>
                </a:solidFill>
              </a:rPr>
              <a:t> the </a:t>
            </a:r>
            <a:r>
              <a:rPr lang="pl-PL" sz="6000" b="1" i="1" dirty="0" err="1">
                <a:solidFill>
                  <a:srgbClr val="002060"/>
                </a:solidFill>
              </a:rPr>
              <a:t>world</a:t>
            </a:r>
            <a:endParaRPr lang="pl-PL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57959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b="1" dirty="0"/>
              <a:t>Waste</a:t>
            </a:r>
          </a:p>
        </p:txBody>
      </p:sp>
      <p:sp>
        <p:nvSpPr>
          <p:cNvPr id="3" name="Numer slajdu — symbol zastępczy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873C20E-2758-4E60-BB97-C306C3765B78}"/>
              </a:ext>
            </a:extLst>
          </p:cNvPr>
          <p:cNvSpPr txBox="1"/>
          <p:nvPr/>
        </p:nvSpPr>
        <p:spPr>
          <a:xfrm>
            <a:off x="2228946" y="1288048"/>
            <a:ext cx="81244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aste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is a huge problem of our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imes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ctr">
              <a:spcBef>
                <a:spcPct val="0"/>
              </a:spcBef>
            </a:pPr>
            <a:endParaRPr lang="pl-PL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ccording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to the World Bank report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pl-PL" sz="24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What</a:t>
            </a:r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 Waste 2.0 :A Global </a:t>
            </a:r>
            <a:r>
              <a:rPr lang="pl-PL" sz="24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Snapshot</a:t>
            </a:r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of Solid Waste Management to 2050</a:t>
            </a:r>
          </a:p>
          <a:p>
            <a:pPr marL="342900" indent="-3429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</a:t>
            </a:r>
            <a:r>
              <a:rPr lang="pl-PL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bout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2 billion tons of solid waste is generated each year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 marL="342900" indent="-3429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 30 years we can expect the production of garbage at the level of 3.4 billion tons per year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ctr">
              <a:spcBef>
                <a:spcPct val="0"/>
              </a:spcBef>
            </a:pPr>
            <a:endParaRPr lang="pl-PL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esponsible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waste management 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is one of the greatest challenges 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of the 21st century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ctr"/>
            <a:endParaRPr lang="pl-PL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01B1756-A139-4316-B4D4-517820FC9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945" r="897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99" y="1638112"/>
            <a:ext cx="4424516" cy="378929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6044F31-7B13-47CB-B73B-E020DDE44A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38"/>
            <a:ext cx="2910348" cy="291034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71D83CA-CA14-4B8D-B072-1EEE5E4A25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53" b="94211" l="4737" r="950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1" y="3918154"/>
            <a:ext cx="2848897" cy="28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5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8E8E6AB-2B66-4246-AC3D-BE605D967831}"/>
              </a:ext>
            </a:extLst>
          </p:cNvPr>
          <p:cNvSpPr txBox="1"/>
          <p:nvPr/>
        </p:nvSpPr>
        <p:spPr>
          <a:xfrm>
            <a:off x="3106994" y="353961"/>
            <a:ext cx="616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7030A0"/>
                </a:solidFill>
              </a:rPr>
              <a:t>Waste management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973CE4-6BA1-41FE-9FB2-879DA3296696}"/>
              </a:ext>
            </a:extLst>
          </p:cNvPr>
          <p:cNvSpPr txBox="1"/>
          <p:nvPr/>
        </p:nvSpPr>
        <p:spPr>
          <a:xfrm>
            <a:off x="595085" y="1720840"/>
            <a:ext cx="5171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</a:rPr>
              <a:t>N</a:t>
            </a:r>
            <a:r>
              <a:rPr lang="en-US" sz="2400" b="1" dirty="0" err="1">
                <a:solidFill>
                  <a:srgbClr val="7030A0"/>
                </a:solidFill>
              </a:rPr>
              <a:t>ature</a:t>
            </a:r>
            <a:r>
              <a:rPr lang="en-US" sz="2400" b="1" dirty="0">
                <a:solidFill>
                  <a:srgbClr val="7030A0"/>
                </a:solidFill>
              </a:rPr>
              <a:t> does</a:t>
            </a:r>
            <a:r>
              <a:rPr lang="pl-PL" sz="2400" b="1" dirty="0" err="1">
                <a:solidFill>
                  <a:srgbClr val="7030A0"/>
                </a:solidFill>
              </a:rPr>
              <a:t>n’t</a:t>
            </a:r>
            <a:r>
              <a:rPr lang="en-US" sz="2400" b="1" dirty="0">
                <a:solidFill>
                  <a:srgbClr val="7030A0"/>
                </a:solidFill>
              </a:rPr>
              <a:t> produce waste</a:t>
            </a:r>
            <a:r>
              <a:rPr lang="pl-PL" sz="2400" b="1" dirty="0">
                <a:solidFill>
                  <a:srgbClr val="7030A0"/>
                </a:solidFill>
              </a:rPr>
              <a:t> !</a:t>
            </a:r>
          </a:p>
          <a:p>
            <a:endParaRPr lang="pl-PL" sz="2400" b="1" dirty="0">
              <a:solidFill>
                <a:srgbClr val="7030A0"/>
              </a:solidFill>
            </a:endParaRPr>
          </a:p>
          <a:p>
            <a:r>
              <a:rPr lang="pl-PL" sz="2400" b="1" dirty="0">
                <a:solidFill>
                  <a:srgbClr val="7030A0"/>
                </a:solidFill>
              </a:rPr>
              <a:t>O</a:t>
            </a:r>
            <a:r>
              <a:rPr lang="en-US" sz="2400" b="1" dirty="0" err="1">
                <a:solidFill>
                  <a:srgbClr val="7030A0"/>
                </a:solidFill>
              </a:rPr>
              <a:t>nly</a:t>
            </a:r>
            <a:r>
              <a:rPr lang="en-US" sz="2400" b="1" dirty="0">
                <a:solidFill>
                  <a:srgbClr val="7030A0"/>
                </a:solidFill>
              </a:rPr>
              <a:t> humans produce waste that nature cannot recycle </a:t>
            </a:r>
            <a:r>
              <a:rPr lang="pl-PL" sz="2400" b="1" dirty="0" err="1">
                <a:solidFill>
                  <a:srgbClr val="7030A0"/>
                </a:solidFill>
              </a:rPr>
              <a:t>or</a:t>
            </a:r>
            <a:r>
              <a:rPr lang="pl-PL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it takes a very long time</a:t>
            </a:r>
            <a:r>
              <a:rPr lang="pl-PL" sz="2400" b="1" dirty="0">
                <a:solidFill>
                  <a:srgbClr val="7030A0"/>
                </a:solidFill>
              </a:rPr>
              <a:t> !</a:t>
            </a:r>
          </a:p>
          <a:p>
            <a:endParaRPr lang="pl-PL" sz="2400" b="1" dirty="0">
              <a:solidFill>
                <a:srgbClr val="7030A0"/>
              </a:solidFill>
            </a:endParaRPr>
          </a:p>
          <a:p>
            <a:r>
              <a:rPr lang="pl-PL" sz="2400" b="1" dirty="0">
                <a:solidFill>
                  <a:srgbClr val="7030A0"/>
                </a:solidFill>
              </a:rPr>
              <a:t>M</a:t>
            </a:r>
            <a:r>
              <a:rPr lang="en-US" sz="2400" b="1" dirty="0" err="1">
                <a:solidFill>
                  <a:srgbClr val="7030A0"/>
                </a:solidFill>
              </a:rPr>
              <a:t>odern</a:t>
            </a:r>
            <a:r>
              <a:rPr lang="en-US" sz="2400" b="1" dirty="0">
                <a:solidFill>
                  <a:srgbClr val="7030A0"/>
                </a:solidFill>
              </a:rPr>
              <a:t> innovations allow us to manage waste effectively, </a:t>
            </a:r>
            <a:endParaRPr lang="pl-PL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efficiently and </a:t>
            </a:r>
            <a:r>
              <a:rPr lang="pl-PL" sz="2400" b="1" dirty="0" err="1">
                <a:solidFill>
                  <a:srgbClr val="7030A0"/>
                </a:solidFill>
              </a:rPr>
              <a:t>proper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  <a:endParaRPr lang="pl-PL" sz="2400" b="1" dirty="0">
              <a:solidFill>
                <a:srgbClr val="7030A0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379E837-42C2-4FA3-A43E-676FA88CD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68" y="1262841"/>
            <a:ext cx="6348947" cy="3569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9722BD3-E900-46DE-817B-3A89770DD6ED}"/>
              </a:ext>
            </a:extLst>
          </p:cNvPr>
          <p:cNvSpPr txBox="1"/>
          <p:nvPr/>
        </p:nvSpPr>
        <p:spPr>
          <a:xfrm>
            <a:off x="2300748" y="5594555"/>
            <a:ext cx="634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>
                <a:solidFill>
                  <a:srgbClr val="FF0000"/>
                </a:solidFill>
              </a:rPr>
              <a:t>Please</a:t>
            </a:r>
            <a:r>
              <a:rPr lang="pl-PL" sz="2000" b="1" dirty="0">
                <a:solidFill>
                  <a:srgbClr val="FF0000"/>
                </a:solidFill>
              </a:rPr>
              <a:t>, t</a:t>
            </a:r>
            <a:r>
              <a:rPr lang="en-US" sz="2000" b="1" dirty="0" err="1">
                <a:solidFill>
                  <a:srgbClr val="FF0000"/>
                </a:solidFill>
              </a:rPr>
              <a:t>hin</a:t>
            </a:r>
            <a:r>
              <a:rPr lang="pl-PL" sz="2000" b="1" dirty="0">
                <a:solidFill>
                  <a:srgbClr val="FF0000"/>
                </a:solidFill>
              </a:rPr>
              <a:t>k</a:t>
            </a:r>
            <a:r>
              <a:rPr lang="en-US" sz="2000" b="1" dirty="0">
                <a:solidFill>
                  <a:srgbClr val="FF0000"/>
                </a:solidFill>
              </a:rPr>
              <a:t> before you throw out </a:t>
            </a:r>
            <a:r>
              <a:rPr lang="pl-PL" sz="2000" b="1" dirty="0" err="1">
                <a:solidFill>
                  <a:srgbClr val="FF0000"/>
                </a:solidFill>
              </a:rPr>
              <a:t>rubbish</a:t>
            </a:r>
            <a:r>
              <a:rPr lang="pl-PL" sz="2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D7F0ED-0DF6-4E66-A0EE-372FD39F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59636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err="1"/>
              <a:t>Municipal</a:t>
            </a:r>
            <a:r>
              <a:rPr lang="pl-PL" b="1" dirty="0"/>
              <a:t> waste </a:t>
            </a:r>
            <a:r>
              <a:rPr lang="pl-PL" b="1" dirty="0" err="1"/>
              <a:t>generation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4E5225-61F7-403A-AEC4-DF65C0B8C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2" y="1566001"/>
            <a:ext cx="5067609" cy="2754329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Garbage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everywhere</a:t>
            </a:r>
            <a:r>
              <a:rPr lang="pl-PL" dirty="0"/>
              <a:t>:</a:t>
            </a:r>
          </a:p>
          <a:p>
            <a:r>
              <a:rPr lang="pl-PL" sz="2000" dirty="0" err="1"/>
              <a:t>along</a:t>
            </a:r>
            <a:r>
              <a:rPr lang="pl-PL" sz="2000" dirty="0"/>
              <a:t> the </a:t>
            </a:r>
            <a:r>
              <a:rPr lang="pl-PL" sz="2000" dirty="0" err="1"/>
              <a:t>roads</a:t>
            </a:r>
            <a:r>
              <a:rPr lang="pl-PL" sz="2000" dirty="0"/>
              <a:t> - </a:t>
            </a:r>
            <a:r>
              <a:rPr lang="pl-PL" sz="2000" dirty="0" err="1"/>
              <a:t>thrown</a:t>
            </a:r>
            <a:r>
              <a:rPr lang="pl-PL" sz="2000" dirty="0"/>
              <a:t> from </a:t>
            </a:r>
            <a:r>
              <a:rPr lang="pl-PL" sz="2000" dirty="0" err="1"/>
              <a:t>cars</a:t>
            </a:r>
            <a:r>
              <a:rPr lang="pl-PL" sz="2000" dirty="0"/>
              <a:t>,</a:t>
            </a:r>
          </a:p>
          <a:p>
            <a:r>
              <a:rPr lang="en-US" sz="2000" dirty="0"/>
              <a:t>used furniture, </a:t>
            </a:r>
            <a:r>
              <a:rPr lang="en-US" sz="2000" dirty="0" err="1"/>
              <a:t>tyres</a:t>
            </a:r>
            <a:r>
              <a:rPr lang="en-US" sz="2000" dirty="0"/>
              <a:t>, electronic equipment</a:t>
            </a:r>
            <a:r>
              <a:rPr lang="pl-PL" sz="2000" dirty="0"/>
              <a:t> - </a:t>
            </a:r>
            <a:r>
              <a:rPr lang="en-US" sz="2000" dirty="0"/>
              <a:t>are especially taken to forests or dumped in lakes, ponds</a:t>
            </a:r>
            <a:r>
              <a:rPr lang="pl-PL" sz="2000" dirty="0"/>
              <a:t>,</a:t>
            </a:r>
          </a:p>
          <a:p>
            <a:r>
              <a:rPr lang="en-US" sz="2000" dirty="0"/>
              <a:t>chewing gum, sweets wrappers, bottles, cigarette butts, paper - they are on every pavement</a:t>
            </a:r>
            <a:r>
              <a:rPr lang="pl-PL" sz="2000" dirty="0"/>
              <a:t>.</a:t>
            </a:r>
          </a:p>
          <a:p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EB042C-9662-44B9-B309-42B589FD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6</a:t>
            </a:fld>
            <a:endParaRPr lang="pl-PL" noProof="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B063DB6-33F3-4A29-BB38-29590A0DE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558">
            <a:off x="9044529" y="557543"/>
            <a:ext cx="2542796" cy="1907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F26379D-2C15-444D-B138-8202385E7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684">
            <a:off x="5558118" y="1601229"/>
            <a:ext cx="3212030" cy="1809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BF20468-1D95-4CE7-A638-C28F0DA93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71" y="2513515"/>
            <a:ext cx="2517059" cy="1887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4A17F0A-15D2-44F2-9E58-9821A81249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940">
            <a:off x="9660514" y="4336766"/>
            <a:ext cx="2078198" cy="2078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1532FC6-B5FB-4BE3-908B-CC65A5C7DB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895" y="4254823"/>
            <a:ext cx="3174893" cy="2020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704622F-73AD-436B-BB94-6CEA15A4707F}"/>
              </a:ext>
            </a:extLst>
          </p:cNvPr>
          <p:cNvSpPr txBox="1"/>
          <p:nvPr/>
        </p:nvSpPr>
        <p:spPr>
          <a:xfrm>
            <a:off x="193230" y="4506044"/>
            <a:ext cx="5153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 average Pole produces about 300 kg of municipal waste per year</a:t>
            </a:r>
            <a:r>
              <a:rPr lang="pl-PL" sz="2000" dirty="0"/>
              <a:t>.</a:t>
            </a:r>
          </a:p>
          <a:p>
            <a:pPr algn="ctr"/>
            <a:r>
              <a:rPr lang="en-US" sz="2000" dirty="0"/>
              <a:t>That's 12 million tons per year nationwide</a:t>
            </a:r>
            <a:r>
              <a:rPr lang="pl-PL" sz="2000" dirty="0"/>
              <a:t>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45B7A75-F82E-4190-8E7C-C30A385A5E47}"/>
              </a:ext>
            </a:extLst>
          </p:cNvPr>
          <p:cNvSpPr txBox="1"/>
          <p:nvPr/>
        </p:nvSpPr>
        <p:spPr>
          <a:xfrm>
            <a:off x="410402" y="5702300"/>
            <a:ext cx="487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Place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waste</a:t>
            </a:r>
            <a:r>
              <a:rPr lang="en-US" b="1" dirty="0">
                <a:solidFill>
                  <a:srgbClr val="FF0000"/>
                </a:solidFill>
              </a:rPr>
              <a:t> in a designated area</a:t>
            </a:r>
            <a:r>
              <a:rPr lang="pl-PL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2901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/>
            </a:gs>
            <a:gs pos="0">
              <a:schemeClr val="accent2">
                <a:lumMod val="20000"/>
                <a:lumOff val="80000"/>
              </a:schemeClr>
            </a:gs>
            <a:gs pos="74000">
              <a:srgbClr val="92D050"/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56948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b="1" dirty="0" err="1"/>
              <a:t>Packaging</a:t>
            </a:r>
            <a:r>
              <a:rPr lang="pl-PL" b="1" dirty="0"/>
              <a:t> - a </a:t>
            </a:r>
            <a:r>
              <a:rPr lang="pl-PL" b="1" dirty="0" err="1"/>
              <a:t>huge</a:t>
            </a:r>
            <a:r>
              <a:rPr lang="pl-PL" b="1" dirty="0"/>
              <a:t> problem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7</a:t>
            </a:fld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F9F8284-EC6C-4E45-90F9-08230B6C6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2071" y="2408534"/>
            <a:ext cx="4609775" cy="42208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Everything we buy is packed</a:t>
            </a:r>
            <a:r>
              <a:rPr lang="pl-PL" dirty="0"/>
              <a:t>.</a:t>
            </a:r>
          </a:p>
          <a:p>
            <a:pPr marL="0" indent="0" algn="ctr">
              <a:buNone/>
            </a:pPr>
            <a:r>
              <a:rPr lang="en-US" dirty="0"/>
              <a:t>Often 1 product has several packs.</a:t>
            </a:r>
            <a:endParaRPr lang="pl-PL" dirty="0"/>
          </a:p>
          <a:p>
            <a:pPr marL="0" indent="0" algn="ctr">
              <a:buNone/>
            </a:pPr>
            <a:r>
              <a:rPr lang="en-US" dirty="0"/>
              <a:t>Packaging is advertising and therefore profit for the </a:t>
            </a:r>
            <a:r>
              <a:rPr lang="pl-PL" dirty="0"/>
              <a:t>Producer.</a:t>
            </a:r>
          </a:p>
          <a:p>
            <a:pPr marL="0" indent="0" algn="ctr">
              <a:buNone/>
            </a:pPr>
            <a:r>
              <a:rPr lang="en-US" dirty="0"/>
              <a:t>Plastic bottles take several years to decompose - this produces chemical compounds that seep into the soil and water.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P</a:t>
            </a:r>
            <a:r>
              <a:rPr lang="en-US" dirty="0"/>
              <a:t>ay attention to the labels on the packages</a:t>
            </a:r>
            <a:r>
              <a:rPr lang="pl-PL" dirty="0"/>
              <a:t> - s</a:t>
            </a:r>
            <a:r>
              <a:rPr lang="en-US" dirty="0" err="1"/>
              <a:t>ome</a:t>
            </a:r>
            <a:r>
              <a:rPr lang="en-US" dirty="0"/>
              <a:t> packaging is reusable, recyclable, or biodegradable.</a:t>
            </a: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695FC96-663C-4542-8A2D-6A666C59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34" y="276087"/>
            <a:ext cx="2005781" cy="3021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FAB8CD0-82E1-4AE7-BEA0-7436C69BE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470">
            <a:off x="8991084" y="381456"/>
            <a:ext cx="2509924" cy="1673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E5C6971-D880-45B5-8945-AC4FC78E91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78" y="1984847"/>
            <a:ext cx="3283179" cy="2317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E824464-53DB-4930-BE1F-7AA83FB4DE91}"/>
              </a:ext>
            </a:extLst>
          </p:cNvPr>
          <p:cNvSpPr txBox="1"/>
          <p:nvPr/>
        </p:nvSpPr>
        <p:spPr>
          <a:xfrm>
            <a:off x="934065" y="5063613"/>
            <a:ext cx="596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Remember! </a:t>
            </a:r>
            <a:endParaRPr lang="pl-PL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If you choose environmentally unfriendly products, it means you accept them.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589152"/>
          </a:xfrm>
        </p:spPr>
        <p:txBody>
          <a:bodyPr rtlCol="0">
            <a:noAutofit/>
          </a:bodyPr>
          <a:lstStyle/>
          <a:p>
            <a:pPr algn="ctr" rtl="0"/>
            <a:r>
              <a:rPr lang="pl-PL" sz="3600" b="1" dirty="0"/>
              <a:t>Waste </a:t>
            </a:r>
            <a:r>
              <a:rPr lang="pl-PL" sz="3600" b="1" dirty="0" err="1"/>
              <a:t>disposal</a:t>
            </a:r>
            <a:endParaRPr lang="pl-PL" sz="3600" b="1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8</a:t>
            </a:fld>
            <a:endParaRPr lang="pl-PL" dirty="0"/>
          </a:p>
        </p:txBody>
      </p:sp>
      <p:graphicFrame>
        <p:nvGraphicFramePr>
          <p:cNvPr id="8" name="Zawartość — symbol zastępczy 9" descr="Diagram Cykl podstawowy z ciągłą sekwencją etapów, zadań lub zdarzeń w formie przepływu kołowego. Są na nim wyróżnione etapy lub kroki, a nie strzałki połączeń czy przepływ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3746666"/>
              </p:ext>
            </p:extLst>
          </p:nvPr>
        </p:nvGraphicFramePr>
        <p:xfrm>
          <a:off x="3022249" y="810093"/>
          <a:ext cx="5928852" cy="5340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Obraz 10">
            <a:extLst>
              <a:ext uri="{FF2B5EF4-FFF2-40B4-BE49-F238E27FC236}">
                <a16:creationId xmlns:a16="http://schemas.microsoft.com/office/drawing/2014/main" id="{FC1D4CE0-5D25-45CF-B8ED-A63BCEFEB3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51" y="2318782"/>
            <a:ext cx="1701887" cy="1473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045C71A-2F03-4356-B135-DCF05857E4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05" y="2176833"/>
            <a:ext cx="1831017" cy="1635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FF252C8-51F1-4E7F-B2A2-8708BCE308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6522" y="4524400"/>
            <a:ext cx="1723592" cy="1626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74CDD638-5F7F-4C82-B639-DAAC3EED47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6008" y="2667704"/>
            <a:ext cx="238125" cy="200025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903A0F8-6A8D-4110-98A9-5E117C31B4B9}"/>
              </a:ext>
            </a:extLst>
          </p:cNvPr>
          <p:cNvSpPr txBox="1"/>
          <p:nvPr/>
        </p:nvSpPr>
        <p:spPr>
          <a:xfrm>
            <a:off x="633140" y="2630901"/>
            <a:ext cx="266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solidFill>
                  <a:srgbClr val="1DAE16"/>
                </a:solidFill>
              </a:rPr>
              <a:t>RECYCLABLE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7378BD0-6054-4808-B547-3A7582A58814}"/>
              </a:ext>
            </a:extLst>
          </p:cNvPr>
          <p:cNvSpPr txBox="1"/>
          <p:nvPr/>
        </p:nvSpPr>
        <p:spPr>
          <a:xfrm>
            <a:off x="2430046" y="5895163"/>
            <a:ext cx="2972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solidFill>
                  <a:srgbClr val="1DAE16"/>
                </a:solidFill>
              </a:rPr>
              <a:t>COMPOSTABLE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C0D3938-4D78-4B5C-996A-43F87A543129}"/>
              </a:ext>
            </a:extLst>
          </p:cNvPr>
          <p:cNvSpPr txBox="1"/>
          <p:nvPr/>
        </p:nvSpPr>
        <p:spPr>
          <a:xfrm>
            <a:off x="7165592" y="5833116"/>
            <a:ext cx="2972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solidFill>
                  <a:srgbClr val="1DAE16"/>
                </a:solidFill>
              </a:rPr>
              <a:t>REUSE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D168353-8FAD-4923-9A13-10AC6C7FAFBB}"/>
              </a:ext>
            </a:extLst>
          </p:cNvPr>
          <p:cNvSpPr txBox="1"/>
          <p:nvPr/>
        </p:nvSpPr>
        <p:spPr>
          <a:xfrm>
            <a:off x="8732463" y="2761256"/>
            <a:ext cx="266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solidFill>
                  <a:srgbClr val="1DAE16"/>
                </a:solidFill>
              </a:rPr>
              <a:t>GREEN POINT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1E7A0CA3-8DE8-453F-8183-4206EFE15D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592461">
            <a:off x="9661028" y="381972"/>
            <a:ext cx="1178767" cy="1019474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82579DC3-968F-44D1-B28A-FC7862A8B9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964583">
            <a:off x="114857" y="1040866"/>
            <a:ext cx="994592" cy="8970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B0C32C48-00A6-4760-8638-7BF7C7C66A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049812">
            <a:off x="1320898" y="1547134"/>
            <a:ext cx="847725" cy="9525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8DA922B8-ABD2-4BCC-8362-7062AADEBA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106020">
            <a:off x="1433133" y="373351"/>
            <a:ext cx="913647" cy="824943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3C9516D-AA02-4413-878D-36B3915E75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703134">
            <a:off x="11035791" y="1144810"/>
            <a:ext cx="914400" cy="8667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0E1E36CC-8445-4ACF-9E4E-5475D858A82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770870">
            <a:off x="9786927" y="1680124"/>
            <a:ext cx="969484" cy="10060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BCCC6D2-FC94-4EF9-83AD-645255A91C5B}"/>
              </a:ext>
            </a:extLst>
          </p:cNvPr>
          <p:cNvSpPr txBox="1"/>
          <p:nvPr/>
        </p:nvSpPr>
        <p:spPr>
          <a:xfrm>
            <a:off x="101609" y="4357391"/>
            <a:ext cx="3109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P</a:t>
            </a:r>
            <a:r>
              <a:rPr lang="en-US" b="1" dirty="0">
                <a:solidFill>
                  <a:srgbClr val="FF0000"/>
                </a:solidFill>
              </a:rPr>
              <a:t>roper waste disposal reduces the extraction of primary raw materials from the environment</a:t>
            </a:r>
            <a:r>
              <a:rPr lang="pl-PL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9964DECE-2B86-469B-AE09-7580A7C8FBD8}"/>
              </a:ext>
            </a:extLst>
          </p:cNvPr>
          <p:cNvSpPr txBox="1"/>
          <p:nvPr/>
        </p:nvSpPr>
        <p:spPr>
          <a:xfrm>
            <a:off x="8762195" y="4346496"/>
            <a:ext cx="3109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P</a:t>
            </a:r>
            <a:r>
              <a:rPr lang="en-US" b="1" dirty="0">
                <a:solidFill>
                  <a:srgbClr val="FF0000"/>
                </a:solidFill>
              </a:rPr>
              <a:t>roper waste disposal reduces the </a:t>
            </a:r>
            <a:r>
              <a:rPr lang="pl-PL" b="1" dirty="0" err="1">
                <a:solidFill>
                  <a:srgbClr val="FF0000"/>
                </a:solidFill>
              </a:rPr>
              <a:t>number</a:t>
            </a:r>
            <a:r>
              <a:rPr lang="en-US" b="1" dirty="0">
                <a:solidFill>
                  <a:srgbClr val="FF0000"/>
                </a:solidFill>
              </a:rPr>
              <a:t> of waste, saves water and energy needed to produce it</a:t>
            </a:r>
            <a:r>
              <a:rPr lang="pl-PL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6BA4C7"/>
            </a:gs>
            <a:gs pos="0">
              <a:srgbClr val="CEF2F6"/>
            </a:gs>
            <a:gs pos="74000">
              <a:srgbClr val="F4BAEC"/>
            </a:gs>
            <a:gs pos="83000">
              <a:srgbClr val="F4BAEC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 — symbol zastępczy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t>9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1A51165-A22D-4112-8F4D-6121D6083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22" y="0"/>
            <a:ext cx="2748664" cy="1546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DE924DA-CFA3-488A-9CAC-1BAF84A3FDD4}"/>
              </a:ext>
            </a:extLst>
          </p:cNvPr>
          <p:cNvSpPr txBox="1"/>
          <p:nvPr/>
        </p:nvSpPr>
        <p:spPr>
          <a:xfrm>
            <a:off x="221227" y="1317595"/>
            <a:ext cx="46952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6">
                    <a:lumMod val="75000"/>
                  </a:schemeClr>
                </a:solidFill>
              </a:rPr>
              <a:t>Recycling</a:t>
            </a:r>
          </a:p>
          <a:p>
            <a:r>
              <a:rPr lang="pl-PL" b="1" dirty="0">
                <a:solidFill>
                  <a:schemeClr val="tx2"/>
                </a:solidFill>
              </a:rPr>
              <a:t>products </a:t>
            </a:r>
            <a:r>
              <a:rPr lang="pl-PL" b="1" dirty="0" err="1">
                <a:solidFill>
                  <a:schemeClr val="tx2"/>
                </a:solidFill>
              </a:rPr>
              <a:t>intended</a:t>
            </a:r>
            <a:r>
              <a:rPr lang="pl-PL" b="1" dirty="0">
                <a:solidFill>
                  <a:schemeClr val="tx2"/>
                </a:solidFill>
              </a:rPr>
              <a:t> for </a:t>
            </a:r>
            <a:r>
              <a:rPr lang="pl-PL" b="1" dirty="0" err="1">
                <a:solidFill>
                  <a:schemeClr val="tx2"/>
                </a:solidFill>
              </a:rPr>
              <a:t>reprocessing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 err="1">
                <a:solidFill>
                  <a:schemeClr val="tx2"/>
                </a:solidFill>
              </a:rPr>
              <a:t>f.ex</a:t>
            </a:r>
            <a:r>
              <a:rPr lang="pl-PL" b="1" dirty="0">
                <a:solidFill>
                  <a:schemeClr val="tx2"/>
                </a:solidFill>
              </a:rPr>
              <a:t>. waste </a:t>
            </a:r>
            <a:r>
              <a:rPr lang="pl-PL" b="1" dirty="0" err="1">
                <a:solidFill>
                  <a:schemeClr val="tx2"/>
                </a:solidFill>
              </a:rPr>
              <a:t>paper</a:t>
            </a:r>
            <a:r>
              <a:rPr lang="pl-PL" b="1" dirty="0">
                <a:solidFill>
                  <a:schemeClr val="tx2"/>
                </a:solidFill>
              </a:rPr>
              <a:t> -&gt; </a:t>
            </a:r>
            <a:r>
              <a:rPr lang="pl-PL" b="1" dirty="0" err="1">
                <a:solidFill>
                  <a:schemeClr val="tx2"/>
                </a:solidFill>
              </a:rPr>
              <a:t>toilet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 err="1">
                <a:solidFill>
                  <a:schemeClr val="tx2"/>
                </a:solidFill>
              </a:rPr>
              <a:t>paper</a:t>
            </a:r>
            <a:endParaRPr lang="pl-PL" b="1" dirty="0">
              <a:solidFill>
                <a:schemeClr val="tx2"/>
              </a:solidFill>
            </a:endParaRPr>
          </a:p>
          <a:p>
            <a:r>
              <a:rPr lang="pl-PL" b="1" dirty="0">
                <a:solidFill>
                  <a:schemeClr val="tx2"/>
                </a:solidFill>
              </a:rPr>
              <a:t>plastic </a:t>
            </a:r>
            <a:r>
              <a:rPr lang="pl-PL" b="1" dirty="0" err="1">
                <a:solidFill>
                  <a:schemeClr val="tx2"/>
                </a:solidFill>
              </a:rPr>
              <a:t>bottles</a:t>
            </a:r>
            <a:r>
              <a:rPr lang="pl-PL" b="1" dirty="0">
                <a:solidFill>
                  <a:schemeClr val="tx2"/>
                </a:solidFill>
              </a:rPr>
              <a:t> -&gt; </a:t>
            </a:r>
            <a:r>
              <a:rPr lang="pl-PL" b="1" dirty="0" err="1">
                <a:solidFill>
                  <a:schemeClr val="tx2"/>
                </a:solidFill>
              </a:rPr>
              <a:t>foil</a:t>
            </a:r>
            <a:r>
              <a:rPr lang="pl-PL" b="1" dirty="0">
                <a:solidFill>
                  <a:schemeClr val="tx2"/>
                </a:solidFill>
              </a:rPr>
              <a:t>, </a:t>
            </a:r>
            <a:r>
              <a:rPr lang="pl-PL" b="1" dirty="0" err="1">
                <a:solidFill>
                  <a:schemeClr val="tx2"/>
                </a:solidFill>
              </a:rPr>
              <a:t>furniture</a:t>
            </a:r>
            <a:r>
              <a:rPr lang="pl-PL" b="1" dirty="0">
                <a:solidFill>
                  <a:schemeClr val="tx2"/>
                </a:solidFill>
              </a:rPr>
              <a:t>, </a:t>
            </a:r>
            <a:r>
              <a:rPr lang="pl-PL" b="1" dirty="0" err="1">
                <a:solidFill>
                  <a:schemeClr val="tx2"/>
                </a:solidFill>
              </a:rPr>
              <a:t>fleece</a:t>
            </a: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587A866-ADB2-43E5-91F7-1E245FBBD8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49" y="0"/>
            <a:ext cx="2831138" cy="1887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A1DA63C-5983-4BD5-9101-9EFF67557906}"/>
              </a:ext>
            </a:extLst>
          </p:cNvPr>
          <p:cNvSpPr txBox="1"/>
          <p:nvPr/>
        </p:nvSpPr>
        <p:spPr>
          <a:xfrm>
            <a:off x="7275501" y="1661651"/>
            <a:ext cx="46952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err="1">
                <a:solidFill>
                  <a:schemeClr val="accent6">
                    <a:lumMod val="75000"/>
                  </a:schemeClr>
                </a:solidFill>
              </a:rPr>
              <a:t>Reuse</a:t>
            </a:r>
            <a:endParaRPr lang="pl-PL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products </a:t>
            </a:r>
            <a:r>
              <a:rPr lang="pl-PL" b="1" dirty="0" err="1">
                <a:solidFill>
                  <a:schemeClr val="tx2"/>
                </a:solidFill>
              </a:rPr>
              <a:t>intended</a:t>
            </a:r>
            <a:r>
              <a:rPr lang="pl-PL" b="1" dirty="0">
                <a:solidFill>
                  <a:schemeClr val="tx2"/>
                </a:solidFill>
              </a:rPr>
              <a:t> for </a:t>
            </a:r>
            <a:r>
              <a:rPr lang="pl-PL" b="1" dirty="0" err="1">
                <a:solidFill>
                  <a:schemeClr val="tx2"/>
                </a:solidFill>
              </a:rPr>
              <a:t>reuse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 err="1">
                <a:solidFill>
                  <a:schemeClr val="tx2"/>
                </a:solidFill>
              </a:rPr>
              <a:t>f.ex</a:t>
            </a:r>
            <a:r>
              <a:rPr lang="pl-PL" b="1" dirty="0">
                <a:solidFill>
                  <a:schemeClr val="tx2"/>
                </a:solidFill>
              </a:rPr>
              <a:t>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5 plastic </a:t>
            </a:r>
            <a:r>
              <a:rPr lang="pl-PL" b="1" dirty="0" err="1">
                <a:solidFill>
                  <a:schemeClr val="tx2"/>
                </a:solidFill>
              </a:rPr>
              <a:t>bottles</a:t>
            </a:r>
            <a:r>
              <a:rPr lang="pl-PL" b="1" dirty="0">
                <a:solidFill>
                  <a:schemeClr val="tx2"/>
                </a:solidFill>
              </a:rPr>
              <a:t> -&gt; one </a:t>
            </a:r>
            <a:r>
              <a:rPr lang="pl-PL" b="1" dirty="0" err="1">
                <a:solidFill>
                  <a:schemeClr val="tx2"/>
                </a:solidFill>
              </a:rPr>
              <a:t>sports</a:t>
            </a:r>
            <a:r>
              <a:rPr lang="pl-PL" b="1" dirty="0">
                <a:solidFill>
                  <a:schemeClr val="tx2"/>
                </a:solidFill>
              </a:rPr>
              <a:t> T-shirt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plastic </a:t>
            </a:r>
            <a:r>
              <a:rPr lang="pl-PL" b="1" dirty="0" err="1">
                <a:solidFill>
                  <a:schemeClr val="tx2"/>
                </a:solidFill>
              </a:rPr>
              <a:t>bags</a:t>
            </a:r>
            <a:r>
              <a:rPr lang="pl-PL" b="1" dirty="0">
                <a:solidFill>
                  <a:schemeClr val="tx2"/>
                </a:solidFill>
              </a:rPr>
              <a:t> -&gt; </a:t>
            </a:r>
            <a:r>
              <a:rPr lang="pl-PL" b="1" dirty="0" err="1">
                <a:solidFill>
                  <a:schemeClr val="tx2"/>
                </a:solidFill>
              </a:rPr>
              <a:t>winter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 err="1">
                <a:solidFill>
                  <a:schemeClr val="tx2"/>
                </a:solidFill>
              </a:rPr>
              <a:t>jacket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 err="1">
                <a:solidFill>
                  <a:schemeClr val="tx2"/>
                </a:solidFill>
              </a:rPr>
              <a:t>filling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E6C34FD-9592-46BC-AA4C-E6F825E3B39A}"/>
              </a:ext>
            </a:extLst>
          </p:cNvPr>
          <p:cNvSpPr txBox="1"/>
          <p:nvPr/>
        </p:nvSpPr>
        <p:spPr>
          <a:xfrm>
            <a:off x="205201" y="4967821"/>
            <a:ext cx="46952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>
                <a:solidFill>
                  <a:schemeClr val="accent6">
                    <a:lumMod val="75000"/>
                  </a:schemeClr>
                </a:solidFill>
              </a:rPr>
              <a:t>Composting</a:t>
            </a:r>
            <a:endParaRPr lang="pl-PL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b="1" dirty="0" err="1">
                <a:solidFill>
                  <a:schemeClr val="tx2"/>
                </a:solidFill>
              </a:rPr>
              <a:t>use</a:t>
            </a:r>
            <a:r>
              <a:rPr lang="pl-PL" b="1" dirty="0">
                <a:solidFill>
                  <a:schemeClr val="tx2"/>
                </a:solidFill>
              </a:rPr>
              <a:t> of </a:t>
            </a:r>
            <a:r>
              <a:rPr lang="pl-PL" b="1" dirty="0" err="1">
                <a:solidFill>
                  <a:schemeClr val="tx2"/>
                </a:solidFill>
              </a:rPr>
              <a:t>organic</a:t>
            </a:r>
            <a:r>
              <a:rPr lang="pl-PL" b="1" dirty="0">
                <a:solidFill>
                  <a:schemeClr val="tx2"/>
                </a:solidFill>
              </a:rPr>
              <a:t> waste, plant waste  </a:t>
            </a:r>
            <a:r>
              <a:rPr lang="pl-PL" b="1" dirty="0" err="1">
                <a:solidFill>
                  <a:schemeClr val="tx2"/>
                </a:solidFill>
              </a:rPr>
              <a:t>f.ex</a:t>
            </a:r>
            <a:r>
              <a:rPr lang="pl-PL" b="1" dirty="0">
                <a:solidFill>
                  <a:schemeClr val="tx2"/>
                </a:solidFill>
              </a:rPr>
              <a:t>. </a:t>
            </a:r>
          </a:p>
          <a:p>
            <a:r>
              <a:rPr lang="pl-PL" b="1" dirty="0">
                <a:solidFill>
                  <a:schemeClr val="tx2"/>
                </a:solidFill>
              </a:rPr>
              <a:t>f</a:t>
            </a:r>
            <a:r>
              <a:rPr lang="en-US" b="1" dirty="0" err="1">
                <a:solidFill>
                  <a:schemeClr val="tx2"/>
                </a:solidFill>
              </a:rPr>
              <a:t>ood</a:t>
            </a:r>
            <a:r>
              <a:rPr lang="en-US" b="1" dirty="0">
                <a:solidFill>
                  <a:schemeClr val="tx2"/>
                </a:solidFill>
              </a:rPr>
              <a:t> scraps, grass cuttings, sawdust</a:t>
            </a:r>
            <a:r>
              <a:rPr lang="pl-PL" b="1" dirty="0">
                <a:solidFill>
                  <a:schemeClr val="tx2"/>
                </a:solidFill>
              </a:rPr>
              <a:t> -&gt; </a:t>
            </a:r>
            <a:r>
              <a:rPr lang="pl-PL" b="1" dirty="0" err="1">
                <a:solidFill>
                  <a:schemeClr val="tx2"/>
                </a:solidFill>
              </a:rPr>
              <a:t>valuable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 err="1">
                <a:solidFill>
                  <a:schemeClr val="tx2"/>
                </a:solidFill>
              </a:rPr>
              <a:t>nutrients</a:t>
            </a:r>
            <a:r>
              <a:rPr lang="pl-PL" b="1" dirty="0">
                <a:solidFill>
                  <a:schemeClr val="tx2"/>
                </a:solidFill>
              </a:rPr>
              <a:t> for </a:t>
            </a:r>
            <a:r>
              <a:rPr lang="pl-PL" b="1" dirty="0" err="1">
                <a:solidFill>
                  <a:schemeClr val="tx2"/>
                </a:solidFill>
              </a:rPr>
              <a:t>plants</a:t>
            </a: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C2D1AC8F-54F7-4D33-AF98-A3930FFCE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22" y="2881812"/>
            <a:ext cx="2240526" cy="218337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68C8E27-3D7A-40A1-8960-59C463325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773" y="1123102"/>
            <a:ext cx="3400475" cy="5314952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F9DCFA3-D92F-4212-8B2C-29080E5E935B}"/>
              </a:ext>
            </a:extLst>
          </p:cNvPr>
          <p:cNvSpPr txBox="1"/>
          <p:nvPr/>
        </p:nvSpPr>
        <p:spPr>
          <a:xfrm>
            <a:off x="7770221" y="3973497"/>
            <a:ext cx="42005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  <a:t>Modern waste </a:t>
            </a:r>
            <a:r>
              <a:rPr lang="pl-PL" sz="2400" b="1" dirty="0" err="1">
                <a:solidFill>
                  <a:schemeClr val="accent6">
                    <a:lumMod val="75000"/>
                  </a:schemeClr>
                </a:solidFill>
              </a:rPr>
              <a:t>incinerators</a:t>
            </a: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quick disposal method but very expensive</a:t>
            </a:r>
            <a:r>
              <a:rPr lang="pl-PL" b="1" dirty="0">
                <a:solidFill>
                  <a:schemeClr val="tx2"/>
                </a:solidFill>
              </a:rPr>
              <a:t>; s</a:t>
            </a:r>
            <a:r>
              <a:rPr lang="en-US" b="1" dirty="0">
                <a:solidFill>
                  <a:schemeClr val="tx2"/>
                </a:solidFill>
              </a:rPr>
              <a:t>mall amounts of harmful substances produced during combustion are retained and disposed of by special filters.</a:t>
            </a:r>
            <a:r>
              <a:rPr lang="pl-PL" b="1" dirty="0">
                <a:solidFill>
                  <a:schemeClr val="tx2"/>
                </a:solidFill>
              </a:rPr>
              <a:t> </a:t>
            </a:r>
          </a:p>
          <a:p>
            <a:r>
              <a:rPr lang="pl-PL" b="1" dirty="0">
                <a:solidFill>
                  <a:schemeClr val="tx2"/>
                </a:solidFill>
              </a:rPr>
              <a:t>T</a:t>
            </a:r>
            <a:r>
              <a:rPr lang="en-US" b="1" dirty="0">
                <a:solidFill>
                  <a:schemeClr val="tx2"/>
                </a:solidFill>
              </a:rPr>
              <a:t>he ash is used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 err="1">
                <a:solidFill>
                  <a:schemeClr val="tx2"/>
                </a:solidFill>
              </a:rPr>
              <a:t>f.ex</a:t>
            </a:r>
            <a:r>
              <a:rPr lang="pl-PL" b="1" dirty="0">
                <a:solidFill>
                  <a:schemeClr val="tx2"/>
                </a:solidFill>
              </a:rPr>
              <a:t>.</a:t>
            </a:r>
            <a:r>
              <a:rPr lang="en-US" b="1" dirty="0">
                <a:solidFill>
                  <a:schemeClr val="tx2"/>
                </a:solidFill>
              </a:rPr>
              <a:t> in the production of building materials</a:t>
            </a:r>
            <a:r>
              <a:rPr lang="pl-PL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62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kologia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5_TF03098889.potx" id="{02510745-09FB-4D08-B72B-A460FFB1EE38}" vid="{0A16938A-FFA4-45AB-84E2-029D99237E97}"/>
    </a:ext>
  </a:extLst>
</a:theme>
</file>

<file path=ppt/theme/theme2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motywem natury i ekologii</Template>
  <TotalTime>369</TotalTime>
  <Words>801</Words>
  <Application>Microsoft Office PowerPoint</Application>
  <PresentationFormat>Panoramiczny</PresentationFormat>
  <Paragraphs>127</Paragraphs>
  <Slides>13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Ekologia 16:9</vt:lpstr>
      <vt:lpstr>WASTE</vt:lpstr>
      <vt:lpstr>Prezentacja programu PowerPoint</vt:lpstr>
      <vt:lpstr>Prezentacja programu PowerPoint</vt:lpstr>
      <vt:lpstr>Waste</vt:lpstr>
      <vt:lpstr>Prezentacja programu PowerPoint</vt:lpstr>
      <vt:lpstr>Municipal waste generation</vt:lpstr>
      <vt:lpstr>Packaging - a huge problem</vt:lpstr>
      <vt:lpstr>Waste disposal</vt:lpstr>
      <vt:lpstr>Prezentacja programu PowerPoint</vt:lpstr>
      <vt:lpstr>Waste segregation</vt:lpstr>
      <vt:lpstr>Waste storage</vt:lpstr>
      <vt:lpstr>How to reduce waste 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</dc:title>
  <dc:creator>Patrycja Cecot</dc:creator>
  <cp:lastModifiedBy>Patrycja Cecot</cp:lastModifiedBy>
  <cp:revision>22</cp:revision>
  <dcterms:created xsi:type="dcterms:W3CDTF">2022-03-26T17:58:33Z</dcterms:created>
  <dcterms:modified xsi:type="dcterms:W3CDTF">2022-03-27T18:42:00Z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